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>
      <p:cViewPr varScale="1">
        <p:scale>
          <a:sx n="69" d="100"/>
          <a:sy n="69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25144"/>
            <a:ext cx="6400800" cy="98566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Музыкальный руководитель </a:t>
            </a:r>
            <a:r>
              <a:rPr lang="ru-RU" dirty="0" err="1" smtClean="0"/>
              <a:t>Вихорева</a:t>
            </a:r>
            <a:r>
              <a:rPr lang="ru-RU" dirty="0" smtClean="0"/>
              <a:t> О.В.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280920" cy="352839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Развитие творческих способностей </a:t>
            </a:r>
            <a:r>
              <a:rPr lang="ru-RU" sz="4000" dirty="0" smtClean="0">
                <a:solidFill>
                  <a:srgbClr val="FF0000"/>
                </a:solidFill>
              </a:rPr>
              <a:t>дошкольников</a:t>
            </a:r>
            <a:r>
              <a:rPr lang="ru-RU" sz="4000" b="1" dirty="0" smtClean="0">
                <a:solidFill>
                  <a:srgbClr val="FF0000"/>
                </a:solidFill>
              </a:rPr>
              <a:t>, </a:t>
            </a:r>
            <a:r>
              <a:rPr lang="ru-RU" sz="4000" b="1" dirty="0">
                <a:solidFill>
                  <a:srgbClr val="FF0000"/>
                </a:solidFill>
              </a:rPr>
              <a:t>по средствам использования элементов русского </a:t>
            </a:r>
            <a:r>
              <a:rPr lang="ru-RU" sz="4000" b="1" dirty="0" smtClean="0">
                <a:solidFill>
                  <a:srgbClr val="FF0000"/>
                </a:solidFill>
              </a:rPr>
              <a:t>фольклора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24744"/>
            <a:ext cx="7029400" cy="496855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Calibri"/>
                <a:ea typeface="Calibri"/>
                <a:cs typeface="Times New Roman"/>
              </a:rPr>
              <a:t>«Язык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есть самая живая, самая обильная и прочная связь, соединяющая отжившие, живущие и будущие поколения народа в одно великое, исторически живое целое» (статья «Родное слово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»)</a:t>
            </a:r>
            <a:r>
              <a:rPr lang="ru-RU" dirty="0" smtClean="0"/>
              <a:t> </a:t>
            </a:r>
          </a:p>
          <a:p>
            <a:pPr marL="45720" indent="0" algn="r">
              <a:buNone/>
            </a:pPr>
            <a:r>
              <a:rPr lang="ru-RU" dirty="0" smtClean="0"/>
              <a:t>К.Д. Ушинский</a:t>
            </a:r>
          </a:p>
          <a:p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r>
              <a:rPr lang="ru-RU" sz="2400" dirty="0">
                <a:latin typeface="Calibri"/>
                <a:ea typeface="Calibri"/>
                <a:cs typeface="Times New Roman"/>
              </a:rPr>
              <a:t>«Многогранное развитие способностей на основе активного освоения целостной культуры - вот единственный путь к творческим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свершениям»</a:t>
            </a:r>
          </a:p>
          <a:p>
            <a:pPr marL="45720" indent="0" algn="r">
              <a:buNone/>
            </a:pPr>
            <a:r>
              <a:rPr lang="ru-RU" sz="2400" dirty="0">
                <a:latin typeface="Calibri"/>
                <a:cs typeface="Times New Roman"/>
              </a:rPr>
              <a:t> </a:t>
            </a:r>
            <a:r>
              <a:rPr lang="ru-RU" sz="2400" dirty="0" smtClean="0">
                <a:latin typeface="Calibri"/>
                <a:cs typeface="Times New Roman"/>
              </a:rPr>
              <a:t>                                            </a:t>
            </a:r>
            <a:r>
              <a:rPr lang="ru-RU" sz="2400" dirty="0" err="1" smtClean="0"/>
              <a:t>Г.Н.Волкова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sz="2400" dirty="0" smtClean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43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ухгалтерия\Desktop\Кружок Росинка ФОТО\DSC_7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4862307" cy="32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1012" y="404664"/>
            <a:ext cx="7814634" cy="3474720"/>
          </a:xfrm>
        </p:spPr>
        <p:txBody>
          <a:bodyPr>
            <a:normAutofit/>
          </a:bodyPr>
          <a:lstStyle/>
          <a:p>
            <a:r>
              <a:rPr lang="ru-RU" dirty="0"/>
              <a:t>Народное искусство соединяет в себе слово, музыку и движение. В соединение этих трёх компонентов образуется гармоничный синтез, достигающий большой силы эмоционального воздействия, что позволяет комплексно подойти к проблеме социально - нравственного воспитания дошкольников решать коммуникативные и речевые проблемы. А также, фольклор – одно из действенных методов воспитания, таящее в себе огромные дидактические возможности.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0904" y="3789040"/>
            <a:ext cx="3600400" cy="20021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Для приобщения детей к народному </a:t>
            </a:r>
            <a:r>
              <a:rPr lang="ru-RU" dirty="0" smtClean="0"/>
              <a:t>творчеству в детском саду </a:t>
            </a:r>
            <a:r>
              <a:rPr lang="ru-RU" dirty="0"/>
              <a:t>проводится фольклорный кружок «Росинка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1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848872" cy="557780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</a:pPr>
            <a:r>
              <a:rPr lang="ru-RU" sz="2600" b="1" dirty="0" smtClean="0">
                <a:latin typeface="+mj-lt"/>
              </a:rPr>
              <a:t>Цель:</a:t>
            </a:r>
            <a:r>
              <a:rPr lang="ru-RU" sz="2600" dirty="0" smtClean="0">
                <a:latin typeface="+mj-lt"/>
              </a:rPr>
              <a:t> </a:t>
            </a:r>
            <a:r>
              <a:rPr lang="ru-RU" sz="2600" dirty="0">
                <a:latin typeface="+mj-lt"/>
                <a:ea typeface="Times New Roman"/>
              </a:rPr>
              <a:t>Способствовать духовно-нравственному развитию личности ребенка, обладающего чувством национальной гордости, любви к Отечеству, своему народу через ознакомление с народным творчеством и традициями.</a:t>
            </a:r>
          </a:p>
          <a:p>
            <a:pPr indent="349250">
              <a:spcAft>
                <a:spcPts val="0"/>
              </a:spcAft>
            </a:pPr>
            <a:r>
              <a:rPr lang="ru-RU" sz="2600" dirty="0">
                <a:latin typeface="+mj-lt"/>
                <a:ea typeface="Times New Roman"/>
              </a:rPr>
              <a:t> </a:t>
            </a:r>
          </a:p>
          <a:p>
            <a:pPr indent="349250">
              <a:spcAft>
                <a:spcPts val="0"/>
              </a:spcAft>
            </a:pPr>
            <a:r>
              <a:rPr lang="ru-RU" sz="2600" b="1" dirty="0">
                <a:latin typeface="+mj-lt"/>
                <a:ea typeface="Times New Roman"/>
              </a:rPr>
              <a:t>Задачи:</a:t>
            </a:r>
            <a:endParaRPr lang="ru-RU" sz="2600" dirty="0">
              <a:latin typeface="+mj-lt"/>
              <a:ea typeface="Times New Roman"/>
            </a:endParaRPr>
          </a:p>
          <a:p>
            <a:pPr indent="349250">
              <a:spcAft>
                <a:spcPts val="0"/>
              </a:spcAft>
            </a:pPr>
            <a:r>
              <a:rPr lang="ru-RU" sz="2600" dirty="0">
                <a:latin typeface="+mj-lt"/>
                <a:ea typeface="Times New Roman"/>
              </a:rPr>
              <a:t>Знакомить детей с русским народным творчеством, традициями, праздниками;</a:t>
            </a:r>
          </a:p>
          <a:p>
            <a:pPr indent="349250">
              <a:spcAft>
                <a:spcPts val="0"/>
              </a:spcAft>
            </a:pPr>
            <a:r>
              <a:rPr lang="ru-RU" sz="2600" dirty="0">
                <a:latin typeface="+mj-lt"/>
                <a:ea typeface="Times New Roman"/>
              </a:rPr>
              <a:t>Формировать исполнительские навыки в области пения, </a:t>
            </a:r>
            <a:r>
              <a:rPr lang="ru-RU" sz="2600" dirty="0" err="1">
                <a:latin typeface="+mj-lt"/>
                <a:ea typeface="Times New Roman"/>
              </a:rPr>
              <a:t>музицирования</a:t>
            </a:r>
            <a:r>
              <a:rPr lang="ru-RU" sz="2600" dirty="0">
                <a:latin typeface="+mj-lt"/>
                <a:ea typeface="Times New Roman"/>
              </a:rPr>
              <a:t>, движения;</a:t>
            </a:r>
          </a:p>
          <a:p>
            <a:pPr indent="349250">
              <a:spcAft>
                <a:spcPts val="0"/>
              </a:spcAft>
            </a:pPr>
            <a:r>
              <a:rPr lang="ru-RU" sz="2600" dirty="0">
                <a:latin typeface="+mj-lt"/>
                <a:ea typeface="Times New Roman"/>
              </a:rPr>
              <a:t>Формировать социально-нравственное, психическое здоровье детей;</a:t>
            </a:r>
          </a:p>
          <a:p>
            <a:pPr indent="349250">
              <a:spcAft>
                <a:spcPts val="0"/>
              </a:spcAft>
            </a:pPr>
            <a:r>
              <a:rPr lang="ru-RU" sz="2600" dirty="0">
                <a:latin typeface="+mj-lt"/>
                <a:ea typeface="Times New Roman"/>
              </a:rPr>
              <a:t>Учить понимать роль семьи, свое место в семье;</a:t>
            </a:r>
          </a:p>
          <a:p>
            <a:pPr indent="349250">
              <a:spcAft>
                <a:spcPts val="0"/>
              </a:spcAft>
            </a:pPr>
            <a:r>
              <a:rPr lang="ru-RU" sz="2600" dirty="0">
                <a:latin typeface="+mj-lt"/>
                <a:ea typeface="Times New Roman"/>
              </a:rPr>
              <a:t>Создавать условия для проявления детьми любви к родной земле, уважения к традициям своего народа и людям;</a:t>
            </a:r>
          </a:p>
          <a:p>
            <a:pPr indent="349250">
              <a:spcAft>
                <a:spcPts val="0"/>
              </a:spcAft>
            </a:pPr>
            <a:r>
              <a:rPr lang="ru-RU" sz="2600" dirty="0">
                <a:latin typeface="+mj-lt"/>
                <a:ea typeface="Times New Roman"/>
              </a:rPr>
              <a:t>Воспитывать в детях толерантность;</a:t>
            </a:r>
          </a:p>
          <a:p>
            <a:pPr indent="349250">
              <a:spcAft>
                <a:spcPts val="0"/>
              </a:spcAft>
            </a:pPr>
            <a:r>
              <a:rPr lang="ru-RU" sz="2600" dirty="0">
                <a:latin typeface="+mj-lt"/>
                <a:ea typeface="Times New Roman"/>
              </a:rPr>
              <a:t>Развивать самостоятельность, инициативу и импровизационные способности у детей;</a:t>
            </a:r>
          </a:p>
          <a:p>
            <a:pPr indent="349250">
              <a:spcAft>
                <a:spcPts val="0"/>
              </a:spcAft>
            </a:pPr>
            <a:r>
              <a:rPr lang="ru-RU" sz="2600" dirty="0">
                <a:latin typeface="+mj-lt"/>
                <a:ea typeface="Times New Roman"/>
              </a:rPr>
              <a:t>Развивать активное восприятие музыки посредствам музыкального фольклора;</a:t>
            </a:r>
          </a:p>
          <a:p>
            <a:pPr indent="349250">
              <a:spcAft>
                <a:spcPts val="0"/>
              </a:spcAft>
            </a:pPr>
            <a:r>
              <a:rPr lang="ru-RU" sz="2600" dirty="0">
                <a:latin typeface="+mj-lt"/>
                <a:ea typeface="Times New Roman"/>
              </a:rPr>
              <a:t>Развивать музыкальные способности: чувство ритма, ладовое чувство, музыкально-слуховые представления;</a:t>
            </a:r>
          </a:p>
          <a:p>
            <a:pPr indent="349250">
              <a:spcAft>
                <a:spcPts val="0"/>
              </a:spcAft>
            </a:pPr>
            <a:r>
              <a:rPr lang="ru-RU" sz="2600" dirty="0">
                <a:latin typeface="+mj-lt"/>
                <a:ea typeface="Times New Roman"/>
              </a:rPr>
              <a:t>Использовать малые формы фольклора для развития речи у детей;</a:t>
            </a:r>
          </a:p>
          <a:p>
            <a:pPr indent="349250">
              <a:spcAft>
                <a:spcPts val="0"/>
              </a:spcAft>
            </a:pPr>
            <a:r>
              <a:rPr lang="ru-RU" sz="2600" dirty="0">
                <a:latin typeface="+mj-lt"/>
                <a:ea typeface="Times New Roman"/>
              </a:rPr>
              <a:t>Развивать коммуникативные качества детей посредствам народных танцев, игр, забав.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0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3356991"/>
            <a:ext cx="3240360" cy="2708361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«На </a:t>
            </a:r>
            <a:r>
              <a:rPr lang="ru-RU" dirty="0" smtClean="0"/>
              <a:t>улице две курицы</a:t>
            </a:r>
          </a:p>
          <a:p>
            <a:pPr marL="45720" indent="0">
              <a:buNone/>
            </a:pPr>
            <a:r>
              <a:rPr lang="ru-RU" dirty="0" smtClean="0"/>
              <a:t>С петухом дерутся.</a:t>
            </a:r>
          </a:p>
          <a:p>
            <a:pPr marL="45720" indent="0">
              <a:buNone/>
            </a:pPr>
            <a:r>
              <a:rPr lang="ru-RU" dirty="0" smtClean="0"/>
              <a:t>Две девочки красавицы</a:t>
            </a:r>
          </a:p>
          <a:p>
            <a:pPr marL="45720" indent="0">
              <a:buNone/>
            </a:pPr>
            <a:r>
              <a:rPr lang="ru-RU" dirty="0" smtClean="0"/>
              <a:t>Смотрят и смеются…</a:t>
            </a:r>
          </a:p>
          <a:p>
            <a:pPr marL="45720" indent="0">
              <a:buNone/>
            </a:pPr>
            <a:r>
              <a:rPr lang="ru-RU" dirty="0" smtClean="0"/>
              <a:t>Ха-ха-ха! Как нам жалко петуха</a:t>
            </a:r>
            <a:r>
              <a:rPr lang="ru-RU" dirty="0" smtClean="0"/>
              <a:t>!»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600" y="3212976"/>
            <a:ext cx="3312368" cy="255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050" name="Picture 2" descr="C:\Users\Бухгалтерия\Desktop\Кружок Росинка ФОТО\DSC_7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14063"/>
            <a:ext cx="4739246" cy="315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87624" y="360599"/>
            <a:ext cx="7317432" cy="2553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Формирование у детей устойчивого интереса к народным традициям, обрядам и развитие музыкальных и творческих способностей закрепляется через различные формы народного фольклора. Такие как: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Устный фольклор:«</a:t>
            </a:r>
            <a:r>
              <a:rPr lang="ru-RU" dirty="0" err="1" smtClean="0"/>
              <a:t>Потешки</a:t>
            </a:r>
            <a:r>
              <a:rPr lang="ru-RU" dirty="0" smtClean="0"/>
              <a:t>, приговорки, </a:t>
            </a:r>
            <a:r>
              <a:rPr lang="ru-RU" dirty="0" err="1" smtClean="0"/>
              <a:t>заклички</a:t>
            </a:r>
            <a:r>
              <a:rPr lang="ru-RU" dirty="0" smtClean="0"/>
              <a:t>, дразнилки, прибаутки».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5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/>
          <a:lstStyle/>
          <a:p>
            <a:r>
              <a:rPr lang="ru-RU" dirty="0"/>
              <a:t> Народные песни.</a:t>
            </a:r>
          </a:p>
        </p:txBody>
      </p:sp>
      <p:pic>
        <p:nvPicPr>
          <p:cNvPr id="3074" name="Picture 2" descr="C:\Users\Бухгалтерия\Desktop\Кружок Росинка ФОТО\DSC_7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00" y="1340768"/>
            <a:ext cx="46254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Бухгалтерия\Desktop\Кружок Росинка ФОТО\DSC_7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8780"/>
            <a:ext cx="5256584" cy="34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5445224" cy="825272"/>
          </a:xfrm>
        </p:spPr>
        <p:txBody>
          <a:bodyPr/>
          <a:lstStyle/>
          <a:p>
            <a:r>
              <a:rPr lang="ru-RU" dirty="0" smtClean="0"/>
              <a:t>Танцевальное творчество, Игровой </a:t>
            </a:r>
            <a:r>
              <a:rPr lang="ru-RU" dirty="0" smtClean="0"/>
              <a:t>фольклор</a:t>
            </a:r>
            <a:endParaRPr lang="ru-RU" dirty="0"/>
          </a:p>
        </p:txBody>
      </p:sp>
      <p:pic>
        <p:nvPicPr>
          <p:cNvPr id="4098" name="Picture 2" descr="C:\Users\Бухгалтерия\Desktop\Кружок Росинка ФОТО\DSC_7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2574"/>
            <a:ext cx="487319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Бухгалтерия\Desktop\Кружок Росинка ФОТО\DSC_7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11888"/>
            <a:ext cx="4276058" cy="28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3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Игра на русских народных шумовых музыкальных инструментах.</a:t>
            </a:r>
            <a:endParaRPr lang="ru-RU" dirty="0"/>
          </a:p>
        </p:txBody>
      </p:sp>
      <p:pic>
        <p:nvPicPr>
          <p:cNvPr id="5122" name="Picture 2" descr="C:\Users\Бухгалтерия\Desktop\Кружок Росинка ФОТО\DSC_7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764707" cy="316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Бухгалтерия\Desktop\Кружок Росинка ФОТО\DSC_7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373017" cy="290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/>
          <a:lstStyle/>
          <a:p>
            <a:r>
              <a:rPr lang="ru-RU" dirty="0" smtClean="0"/>
              <a:t>Танцы, пляски, фольклорные праздники.</a:t>
            </a:r>
            <a:endParaRPr lang="ru-RU" dirty="0"/>
          </a:p>
        </p:txBody>
      </p:sp>
      <p:pic>
        <p:nvPicPr>
          <p:cNvPr id="6146" name="Picture 2" descr="C:\Users\Бухгалтерия\Desktop\Кружок Росинка ФОТО\DSC_7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8" y="1196752"/>
            <a:ext cx="400685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Бухгалтерия\Desktop\Кружок Росинка ФОТО\DSC_7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458390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Бухгалтерия\Desktop\Кружок Росинка ФОТО\DSC_7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70" y="3618708"/>
            <a:ext cx="4611097" cy="30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131</TotalTime>
  <Words>263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Развитие творческих способностей дошкольников, по средствам использования элементов русского фольклора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детей, по средствам использования элементов русского фольклора</dc:title>
  <dc:creator>детский сад</dc:creator>
  <cp:lastModifiedBy>Бухгалтерия</cp:lastModifiedBy>
  <cp:revision>13</cp:revision>
  <dcterms:created xsi:type="dcterms:W3CDTF">2016-03-09T05:45:29Z</dcterms:created>
  <dcterms:modified xsi:type="dcterms:W3CDTF">2016-09-06T10:35:16Z</dcterms:modified>
</cp:coreProperties>
</file>