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6" r:id="rId9"/>
    <p:sldId id="261" r:id="rId10"/>
    <p:sldId id="262" r:id="rId11"/>
    <p:sldId id="263" r:id="rId12"/>
    <p:sldId id="268" r:id="rId13"/>
    <p:sldId id="269"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37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E8FC3A-9369-4079-A533-7CBADDFED2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722EF12-73BF-4C64-AC76-B6970EFD78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35858D7-921A-4220-B214-2137BCB94F5F}"/>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536AAA52-4C34-454C-A05D-2C06BB1E3C7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77EAFD-A7C0-477D-9FF5-5AE05FB1E98C}"/>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356947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1E7736-F008-4193-8321-281A616F5DED}"/>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F01FFA4-5B95-433E-A965-1DE272E7F50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7B8C988-671C-4547-AFED-27AC55DC3522}"/>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3383FEE1-2DBE-4A2E-AF18-5E4CA2442C4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AC8BF75-948C-463A-9D29-48ED80522A31}"/>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321764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FA28A45-D5A8-49A0-AD73-655CC5ED06E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ED26592C-5329-473A-AD93-4EF4A0F3CFA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080BDB-D66C-4C78-A99B-DE7B77CC64C3}"/>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024CDCA9-EEB7-4447-A9E5-862E0A201D0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B74118D-739D-4B4F-A7C4-04C5939499AA}"/>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313601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CA6B8-785E-4584-97A6-1E1598D79C9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EDB5DE2-E77E-4077-95B0-1AA324952D9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6FAA90C-3F14-4C83-8CA8-2C13FB92E750}"/>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33EDFE85-76BD-4C69-9216-0D7C671273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FB93525-A8FE-4ABE-A687-70D92202F5F7}"/>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274765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E4536F-5536-450B-8D0F-78B5A41B772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56705B0-0FD9-4F21-A962-CBC50CA15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65F587A-5F7A-4F6A-BD04-07B03FD0C8D3}"/>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4426B4D6-19EE-4762-B535-BA78B95818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C01B21-1D4D-434A-9D87-2E42DCB39765}"/>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1049362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84CF48-F2CA-4DC2-926E-221EB8028FE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BE4DBED-BFFC-4BDA-B0AD-7A53D0BDDE1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05E721A-6774-4552-B313-7079F537AE0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11B875D-D5CB-4229-A866-0990E90B3DA6}"/>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6" name="Нижний колонтитул 5">
            <a:extLst>
              <a:ext uri="{FF2B5EF4-FFF2-40B4-BE49-F238E27FC236}">
                <a16:creationId xmlns:a16="http://schemas.microsoft.com/office/drawing/2014/main" id="{0299DD74-5F86-4D72-AB7A-88076F9827A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13A4B49-1638-4EDF-B542-F6FF292EE75D}"/>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164525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59D770-8256-4E66-B804-6B82DC5DC8D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A270403-39E6-4CE2-9617-D8EFF1104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0283FDC-418C-413A-A5AC-1601BC9330E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F0B5B0B-AF66-4859-8FD1-A6E917888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6D6703B-A937-4D8C-9290-F0708B10F6F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5E80474-D85F-4D1A-8DCC-305E5556A0D5}"/>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8" name="Нижний колонтитул 7">
            <a:extLst>
              <a:ext uri="{FF2B5EF4-FFF2-40B4-BE49-F238E27FC236}">
                <a16:creationId xmlns:a16="http://schemas.microsoft.com/office/drawing/2014/main" id="{20F94D4B-9046-499D-8B27-21780511232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11038F2-86E9-4D89-8CD2-6D6E02F8CBC4}"/>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197999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595944-5C98-4A92-810F-052822CBECA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939E9D8-97C3-4EAD-8583-3D419D52BA94}"/>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4" name="Нижний колонтитул 3">
            <a:extLst>
              <a:ext uri="{FF2B5EF4-FFF2-40B4-BE49-F238E27FC236}">
                <a16:creationId xmlns:a16="http://schemas.microsoft.com/office/drawing/2014/main" id="{84ADEFF9-3D74-4910-8D9A-1275CB3E606D}"/>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29ACAC7-C3F1-406D-A2B1-10FE6AB621DD}"/>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157181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B3BB36B-1D39-46B0-BDD5-270C6383EA83}"/>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3" name="Нижний колонтитул 2">
            <a:extLst>
              <a:ext uri="{FF2B5EF4-FFF2-40B4-BE49-F238E27FC236}">
                <a16:creationId xmlns:a16="http://schemas.microsoft.com/office/drawing/2014/main" id="{0CE8AD9F-8FA9-4970-9F6C-4E372AF9CB4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600D89A-03E6-42B8-B795-904D821154AC}"/>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398280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B630E4-E854-4990-BE39-6E8230F1A2A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7413D77-2F14-48FF-8630-BCA586712A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4710E2E-70B8-4287-9BFB-5194695E1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570815C-29FA-49AE-B2DD-07425465AA28}"/>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6" name="Нижний колонтитул 5">
            <a:extLst>
              <a:ext uri="{FF2B5EF4-FFF2-40B4-BE49-F238E27FC236}">
                <a16:creationId xmlns:a16="http://schemas.microsoft.com/office/drawing/2014/main" id="{1785F5F7-F40D-4947-A075-6229BB0488A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FFAE03C-24B2-4626-8A8A-9A797610A0D5}"/>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187744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3718F8-DB98-48F2-8BCF-3C2C658A9E8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0403E1E-6ABB-4806-BD6B-D65F05C8DF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36E4D2D7-C6ED-4378-8036-FFAB6D7B5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DE9FF6F-83C2-43C8-934A-81EEC1C9EBF5}"/>
              </a:ext>
            </a:extLst>
          </p:cNvPr>
          <p:cNvSpPr>
            <a:spLocks noGrp="1"/>
          </p:cNvSpPr>
          <p:nvPr>
            <p:ph type="dt" sz="half" idx="10"/>
          </p:nvPr>
        </p:nvSpPr>
        <p:spPr/>
        <p:txBody>
          <a:bodyPr/>
          <a:lstStyle/>
          <a:p>
            <a:fld id="{F8379462-6FBA-481D-A99A-A837441E2000}" type="datetimeFigureOut">
              <a:rPr lang="ru-RU" smtClean="0"/>
              <a:t>26.04.2021</a:t>
            </a:fld>
            <a:endParaRPr lang="ru-RU"/>
          </a:p>
        </p:txBody>
      </p:sp>
      <p:sp>
        <p:nvSpPr>
          <p:cNvPr id="6" name="Нижний колонтитул 5">
            <a:extLst>
              <a:ext uri="{FF2B5EF4-FFF2-40B4-BE49-F238E27FC236}">
                <a16:creationId xmlns:a16="http://schemas.microsoft.com/office/drawing/2014/main" id="{AFC89BAB-F32A-4453-824A-35307BDF361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B96DB6C-068D-4C98-9483-29C126A415C0}"/>
              </a:ext>
            </a:extLst>
          </p:cNvPr>
          <p:cNvSpPr>
            <a:spLocks noGrp="1"/>
          </p:cNvSpPr>
          <p:nvPr>
            <p:ph type="sldNum" sz="quarter" idx="12"/>
          </p:nvPr>
        </p:nvSpPr>
        <p:spPr/>
        <p:txBody>
          <a:bodyPr/>
          <a:lstStyle/>
          <a:p>
            <a:fld id="{4CCD7FCD-56C0-4538-BBFC-21D5AE02FC42}" type="slidenum">
              <a:rPr lang="ru-RU" smtClean="0"/>
              <a:t>‹#›</a:t>
            </a:fld>
            <a:endParaRPr lang="ru-RU"/>
          </a:p>
        </p:txBody>
      </p:sp>
    </p:spTree>
    <p:extLst>
      <p:ext uri="{BB962C8B-B14F-4D97-AF65-F5344CB8AC3E}">
        <p14:creationId xmlns:p14="http://schemas.microsoft.com/office/powerpoint/2010/main" val="327083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4C551C-E703-4FC3-B272-D569E852F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7FE282D-508E-47FB-857A-8496F4E01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25EDD77-F18F-437E-B2EB-5124FCB838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79462-6FBA-481D-A99A-A837441E2000}"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87F0DCB5-4115-4F95-B262-9F943CA35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172F7B4-730C-476E-AD3B-12E05DBA3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D7FCD-56C0-4538-BBFC-21D5AE02FC42}" type="slidenum">
              <a:rPr lang="ru-RU" smtClean="0"/>
              <a:t>‹#›</a:t>
            </a:fld>
            <a:endParaRPr lang="ru-RU"/>
          </a:p>
        </p:txBody>
      </p:sp>
    </p:spTree>
    <p:extLst>
      <p:ext uri="{BB962C8B-B14F-4D97-AF65-F5344CB8AC3E}">
        <p14:creationId xmlns:p14="http://schemas.microsoft.com/office/powerpoint/2010/main" val="1304393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Рисунок 4" descr="Изображение выглядит как объект, стол, белый&#10;&#10;Автоматически созданное описание">
            <a:extLst>
              <a:ext uri="{FF2B5EF4-FFF2-40B4-BE49-F238E27FC236}">
                <a16:creationId xmlns:a16="http://schemas.microsoft.com/office/drawing/2014/main" id="{1A4F0A99-6C32-4707-8891-91849E647D58}"/>
              </a:ext>
            </a:extLst>
          </p:cNvPr>
          <p:cNvPicPr>
            <a:picLocks noChangeAspect="1"/>
          </p:cNvPicPr>
          <p:nvPr/>
        </p:nvPicPr>
        <p:blipFill rotWithShape="1">
          <a:blip r:embed="rId2">
            <a:extLst>
              <a:ext uri="{28A0092B-C50C-407E-A947-70E740481C1C}">
                <a14:useLocalDpi xmlns:a14="http://schemas.microsoft.com/office/drawing/2010/main" val="0"/>
              </a:ext>
            </a:extLst>
          </a:blip>
          <a:srcRect l="24726" r="26081"/>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pic>
        <p:nvPicPr>
          <p:cNvPr id="7" name="Рисунок 6" descr="Изображение выглядит как текст&#10;&#10;Автоматически созданное описание">
            <a:extLst>
              <a:ext uri="{FF2B5EF4-FFF2-40B4-BE49-F238E27FC236}">
                <a16:creationId xmlns:a16="http://schemas.microsoft.com/office/drawing/2014/main" id="{3222BF3E-9925-4807-8EE3-80F94433B24A}"/>
              </a:ext>
            </a:extLst>
          </p:cNvPr>
          <p:cNvPicPr>
            <a:picLocks noChangeAspect="1"/>
          </p:cNvPicPr>
          <p:nvPr/>
        </p:nvPicPr>
        <p:blipFill rotWithShape="1">
          <a:blip r:embed="rId3">
            <a:extLst>
              <a:ext uri="{28A0092B-C50C-407E-A947-70E740481C1C}">
                <a14:useLocalDpi xmlns:a14="http://schemas.microsoft.com/office/drawing/2010/main" val="0"/>
              </a:ext>
            </a:extLst>
          </a:blip>
          <a:srcRect l="5678" r="5678"/>
          <a:stretch/>
        </p:blipFill>
        <p:spPr>
          <a:xfrm>
            <a:off x="-28136"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
        <p:nvSpPr>
          <p:cNvPr id="17" name="Freeform: Shape 16">
            <a:extLst>
              <a:ext uri="{FF2B5EF4-FFF2-40B4-BE49-F238E27FC236}">
                <a16:creationId xmlns:a16="http://schemas.microsoft.com/office/drawing/2014/main" id="{37FEB674-D811-4FFE-A878-29D0C0ED18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CA38FE59-9375-41A7-B69C-CC5442B8ED64}"/>
              </a:ext>
            </a:extLst>
          </p:cNvPr>
          <p:cNvSpPr>
            <a:spLocks noGrp="1"/>
          </p:cNvSpPr>
          <p:nvPr>
            <p:ph type="ctrTitle"/>
          </p:nvPr>
        </p:nvSpPr>
        <p:spPr>
          <a:xfrm>
            <a:off x="175364" y="1933328"/>
            <a:ext cx="4367372" cy="2217460"/>
          </a:xfrm>
        </p:spPr>
        <p:txBody>
          <a:bodyPr vert="horz" lIns="91440" tIns="45720" rIns="91440" bIns="45720" rtlCol="0" anchor="ctr">
            <a:noAutofit/>
          </a:bodyPr>
          <a:lstStyle/>
          <a:p>
            <a:pPr algn="l"/>
            <a:r>
              <a:rPr lang="ru-RU" sz="4000" b="1" kern="1200" dirty="0" smtClean="0">
                <a:solidFill>
                  <a:schemeClr val="tx1"/>
                </a:solidFill>
                <a:latin typeface="+mj-lt"/>
                <a:ea typeface="+mj-ea"/>
                <a:cs typeface="+mj-cs"/>
              </a:rPr>
              <a:t>Игра-презентация в подготовительной группе «</a:t>
            </a:r>
            <a:r>
              <a:rPr lang="en-US" sz="4000" b="1" kern="1200" dirty="0" err="1" smtClean="0">
                <a:solidFill>
                  <a:schemeClr val="tx1"/>
                </a:solidFill>
                <a:latin typeface="+mj-lt"/>
                <a:ea typeface="+mj-ea"/>
                <a:cs typeface="+mj-cs"/>
              </a:rPr>
              <a:t>История</a:t>
            </a:r>
            <a:r>
              <a:rPr lang="en-US" sz="4000" b="1" kern="1200" dirty="0" smtClean="0">
                <a:solidFill>
                  <a:schemeClr val="tx1"/>
                </a:solidFill>
                <a:latin typeface="+mj-lt"/>
                <a:ea typeface="+mj-ea"/>
                <a:cs typeface="+mj-cs"/>
              </a:rPr>
              <a:t> </a:t>
            </a:r>
            <a:r>
              <a:rPr lang="ru-RU" sz="4000" b="1" kern="1200" dirty="0" smtClean="0">
                <a:solidFill>
                  <a:schemeClr val="tx1"/>
                </a:solidFill>
                <a:latin typeface="+mj-lt"/>
                <a:ea typeface="+mj-ea"/>
                <a:cs typeface="+mj-cs"/>
              </a:rPr>
              <a:t>развития </a:t>
            </a:r>
            <a:r>
              <a:rPr lang="en-US" sz="4000" b="1" kern="1200" dirty="0" err="1" smtClean="0">
                <a:solidFill>
                  <a:schemeClr val="tx1"/>
                </a:solidFill>
                <a:latin typeface="+mj-lt"/>
                <a:ea typeface="+mj-ea"/>
                <a:cs typeface="+mj-cs"/>
              </a:rPr>
              <a:t>денег</a:t>
            </a:r>
            <a:r>
              <a:rPr lang="ru-RU" sz="4000" b="1" kern="1200" dirty="0" smtClean="0">
                <a:solidFill>
                  <a:schemeClr val="tx1"/>
                </a:solidFill>
                <a:latin typeface="+mj-lt"/>
                <a:ea typeface="+mj-ea"/>
                <a:cs typeface="+mj-cs"/>
              </a:rPr>
              <a:t>»</a:t>
            </a:r>
            <a:r>
              <a:rPr lang="en-US" sz="4000" b="1" kern="1200" dirty="0">
                <a:solidFill>
                  <a:schemeClr val="tx1"/>
                </a:solidFill>
                <a:latin typeface="+mj-lt"/>
                <a:ea typeface="+mj-ea"/>
                <a:cs typeface="+mj-cs"/>
              </a:rPr>
              <a:t/>
            </a:r>
            <a:br>
              <a:rPr lang="en-US" sz="4000" b="1" kern="1200" dirty="0">
                <a:solidFill>
                  <a:schemeClr val="tx1"/>
                </a:solidFill>
                <a:latin typeface="+mj-lt"/>
                <a:ea typeface="+mj-ea"/>
                <a:cs typeface="+mj-cs"/>
              </a:rPr>
            </a:br>
            <a:endParaRPr lang="en-US" sz="4000" b="1" kern="1200" dirty="0">
              <a:solidFill>
                <a:schemeClr val="tx1"/>
              </a:solidFill>
              <a:latin typeface="+mj-lt"/>
              <a:ea typeface="+mj-ea"/>
              <a:cs typeface="+mj-cs"/>
            </a:endParaRPr>
          </a:p>
        </p:txBody>
      </p:sp>
      <p:sp>
        <p:nvSpPr>
          <p:cNvPr id="3" name="Подзаголовок 2">
            <a:extLst>
              <a:ext uri="{FF2B5EF4-FFF2-40B4-BE49-F238E27FC236}">
                <a16:creationId xmlns:a16="http://schemas.microsoft.com/office/drawing/2014/main" id="{AC158973-B04F-4A31-A230-E985500FC19C}"/>
              </a:ext>
            </a:extLst>
          </p:cNvPr>
          <p:cNvSpPr>
            <a:spLocks noGrp="1"/>
          </p:cNvSpPr>
          <p:nvPr>
            <p:ph type="subTitle" idx="1"/>
          </p:nvPr>
        </p:nvSpPr>
        <p:spPr>
          <a:xfrm>
            <a:off x="1707829" y="3658888"/>
            <a:ext cx="4993596" cy="1775994"/>
          </a:xfrm>
        </p:spPr>
        <p:txBody>
          <a:bodyPr vert="horz" lIns="91440" tIns="45720" rIns="91440" bIns="45720" rtlCol="0">
            <a:normAutofit/>
          </a:bodyPr>
          <a:lstStyle/>
          <a:p>
            <a:pPr algn="l"/>
            <a:endParaRPr lang="ru-RU" sz="1800" dirty="0" smtClean="0"/>
          </a:p>
          <a:p>
            <a:pPr algn="l"/>
            <a:r>
              <a:rPr lang="ru-RU" sz="1800" dirty="0" err="1"/>
              <a:t>В</a:t>
            </a:r>
            <a:r>
              <a:rPr lang="en-US" sz="1800" dirty="0" err="1" smtClean="0"/>
              <a:t>оспитатель</a:t>
            </a:r>
            <a:r>
              <a:rPr lang="en-US" sz="1800" dirty="0" smtClean="0"/>
              <a:t> </a:t>
            </a:r>
            <a:r>
              <a:rPr lang="en-US" sz="1800" dirty="0"/>
              <a:t>МБДОУ </a:t>
            </a:r>
            <a:r>
              <a:rPr lang="ru-RU" sz="1800" dirty="0" smtClean="0"/>
              <a:t>детский </a:t>
            </a:r>
            <a:r>
              <a:rPr lang="ru-RU" sz="1800" dirty="0" smtClean="0"/>
              <a:t>сад</a:t>
            </a:r>
            <a:endParaRPr lang="ru-RU" sz="1800" dirty="0" smtClean="0"/>
          </a:p>
          <a:p>
            <a:pPr algn="l"/>
            <a:r>
              <a:rPr lang="ru-RU" sz="1800" dirty="0" smtClean="0"/>
              <a:t> «Белый медвежонок» </a:t>
            </a:r>
          </a:p>
          <a:p>
            <a:pPr algn="l"/>
            <a:r>
              <a:rPr lang="ru-RU" b="1" dirty="0" smtClean="0"/>
              <a:t>Прохоренко Снежана Викторовна</a:t>
            </a:r>
            <a:endParaRPr lang="en-US" b="1" dirty="0"/>
          </a:p>
          <a:p>
            <a:pPr indent="-228600" algn="l">
              <a:buFont typeface="Arial" panose="020B0604020202020204" pitchFamily="34" charset="0"/>
              <a:buChar char="•"/>
            </a:pPr>
            <a:endParaRPr lang="en-US" sz="1800" dirty="0"/>
          </a:p>
        </p:txBody>
      </p:sp>
    </p:spTree>
    <p:extLst>
      <p:ext uri="{BB962C8B-B14F-4D97-AF65-F5344CB8AC3E}">
        <p14:creationId xmlns:p14="http://schemas.microsoft.com/office/powerpoint/2010/main" val="131162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78E774-5E7A-4763-9BFD-613F980FEF3D}"/>
              </a:ext>
            </a:extLst>
          </p:cNvPr>
          <p:cNvSpPr>
            <a:spLocks noGrp="1"/>
          </p:cNvSpPr>
          <p:nvPr>
            <p:ph type="title"/>
          </p:nvPr>
        </p:nvSpPr>
        <p:spPr>
          <a:xfrm>
            <a:off x="1477108" y="365126"/>
            <a:ext cx="9876692" cy="56906"/>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68C624D1-A0D4-4017-BA9D-0009EBBDFC50}"/>
              </a:ext>
            </a:extLst>
          </p:cNvPr>
          <p:cNvSpPr>
            <a:spLocks noGrp="1"/>
          </p:cNvSpPr>
          <p:nvPr>
            <p:ph idx="1"/>
          </p:nvPr>
        </p:nvSpPr>
        <p:spPr>
          <a:xfrm>
            <a:off x="303627" y="1253331"/>
            <a:ext cx="2720927" cy="4351338"/>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У металлических денег все же оказался важный недостаток — они тяжелые и занимают много места.</a:t>
            </a:r>
          </a:p>
          <a:p>
            <a:pPr marL="0" indent="0">
              <a:buNone/>
            </a:pPr>
            <a:r>
              <a:rPr lang="ru-RU" sz="2000" dirty="0">
                <a:latin typeface="Times New Roman" panose="02020603050405020304" pitchFamily="18" charset="0"/>
                <a:cs typeface="Times New Roman" panose="02020603050405020304" pitchFamily="18" charset="0"/>
              </a:rPr>
              <a:t>И поэтому люди придумали выход: золото передавали на хранение в банк, а вместо него брали с собой бумажные расписки на это золото.</a:t>
            </a:r>
          </a:p>
        </p:txBody>
      </p:sp>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9DB5868A-8F77-495F-A390-BAE9964EE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398" y="937418"/>
            <a:ext cx="7283402" cy="5593835"/>
          </a:xfrm>
          <a:prstGeom prst="rect">
            <a:avLst/>
          </a:prstGeom>
        </p:spPr>
      </p:pic>
    </p:spTree>
    <p:extLst>
      <p:ext uri="{BB962C8B-B14F-4D97-AF65-F5344CB8AC3E}">
        <p14:creationId xmlns:p14="http://schemas.microsoft.com/office/powerpoint/2010/main" val="4027650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AB1B27-4261-43DC-B4AA-CE6260C380EE}"/>
              </a:ext>
            </a:extLst>
          </p:cNvPr>
          <p:cNvSpPr>
            <a:spLocks noGrp="1"/>
          </p:cNvSpPr>
          <p:nvPr>
            <p:ph type="title"/>
          </p:nvPr>
        </p:nvSpPr>
        <p:spPr>
          <a:xfrm>
            <a:off x="838200" y="365126"/>
            <a:ext cx="10515600" cy="315912"/>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83B7DEB7-373A-499F-99E3-E9EA5ADB1601}"/>
              </a:ext>
            </a:extLst>
          </p:cNvPr>
          <p:cNvSpPr>
            <a:spLocks noGrp="1"/>
          </p:cNvSpPr>
          <p:nvPr>
            <p:ph idx="1"/>
          </p:nvPr>
        </p:nvSpPr>
        <p:spPr>
          <a:xfrm>
            <a:off x="331763" y="784615"/>
            <a:ext cx="10515600" cy="4351338"/>
          </a:xfrm>
        </p:spPr>
        <p:txBody>
          <a:bodyPr/>
          <a:lstStyle/>
          <a:p>
            <a:pPr marL="0" indent="0">
              <a:buNone/>
            </a:pPr>
            <a:r>
              <a:rPr lang="ru-RU"/>
              <a:t>Так впервые появились на свете бумажные деньги, на которых написано, какому количеству хранящегося в банке золота они равны.</a:t>
            </a:r>
            <a:endParaRPr lang="ru-RU" dirty="0"/>
          </a:p>
        </p:txBody>
      </p:sp>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BDAE2A55-B16A-47B3-AB07-157EE3ACA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086" y="1884766"/>
            <a:ext cx="7656520" cy="5001369"/>
          </a:xfrm>
          <a:prstGeom prst="rect">
            <a:avLst/>
          </a:prstGeom>
        </p:spPr>
      </p:pic>
    </p:spTree>
    <p:extLst>
      <p:ext uri="{BB962C8B-B14F-4D97-AF65-F5344CB8AC3E}">
        <p14:creationId xmlns:p14="http://schemas.microsoft.com/office/powerpoint/2010/main" val="426617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963654-9F63-418B-A15C-F37666454393}"/>
              </a:ext>
            </a:extLst>
          </p:cNvPr>
          <p:cNvSpPr>
            <a:spLocks noGrp="1"/>
          </p:cNvSpPr>
          <p:nvPr>
            <p:ph type="title"/>
          </p:nvPr>
        </p:nvSpPr>
        <p:spPr/>
        <p:txBody>
          <a:bodyPr/>
          <a:lstStyle/>
          <a:p>
            <a:endParaRPr lang="ru-RU"/>
          </a:p>
        </p:txBody>
      </p:sp>
      <p:pic>
        <p:nvPicPr>
          <p:cNvPr id="5" name="Объект 4" descr="Изображение выглядит как коврик&#10;&#10;Автоматически созданное описание">
            <a:extLst>
              <a:ext uri="{FF2B5EF4-FFF2-40B4-BE49-F238E27FC236}">
                <a16:creationId xmlns:a16="http://schemas.microsoft.com/office/drawing/2014/main" id="{85998C85-F7CD-4FB5-825C-17ADCB1DFA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891" y="90952"/>
            <a:ext cx="9696909" cy="6676095"/>
          </a:xfrm>
        </p:spPr>
      </p:pic>
    </p:spTree>
    <p:extLst>
      <p:ext uri="{BB962C8B-B14F-4D97-AF65-F5344CB8AC3E}">
        <p14:creationId xmlns:p14="http://schemas.microsoft.com/office/powerpoint/2010/main" val="352382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4" descr="Изображение выглядит как коврик&#10;&#10;Автоматически созданное описание">
            <a:extLst>
              <a:ext uri="{FF2B5EF4-FFF2-40B4-BE49-F238E27FC236}">
                <a16:creationId xmlns:a16="http://schemas.microsoft.com/office/drawing/2014/main" id="{AD986C84-339B-4277-9455-9B6DE49DAA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42" b="9117"/>
          <a:stretch/>
        </p:blipFill>
        <p:spPr>
          <a:xfrm>
            <a:off x="20" y="10"/>
            <a:ext cx="12191980" cy="6857990"/>
          </a:xfrm>
          <a:prstGeom prst="rect">
            <a:avLst/>
          </a:prstGeom>
        </p:spPr>
      </p:pic>
    </p:spTree>
    <p:extLst>
      <p:ext uri="{BB962C8B-B14F-4D97-AF65-F5344CB8AC3E}">
        <p14:creationId xmlns:p14="http://schemas.microsoft.com/office/powerpoint/2010/main" val="3056726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4" descr="Изображение выглядит как текст, книга&#10;&#10;Автоматически созданное описание">
            <a:extLst>
              <a:ext uri="{FF2B5EF4-FFF2-40B4-BE49-F238E27FC236}">
                <a16:creationId xmlns:a16="http://schemas.microsoft.com/office/drawing/2014/main" id="{AD358508-4C6E-4645-8C4B-5BA498410BE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457" b="4543"/>
          <a:stretch/>
        </p:blipFill>
        <p:spPr>
          <a:xfrm>
            <a:off x="20" y="10"/>
            <a:ext cx="12191980" cy="6857990"/>
          </a:xfrm>
          <a:prstGeom prst="rect">
            <a:avLst/>
          </a:prstGeom>
        </p:spPr>
      </p:pic>
    </p:spTree>
    <p:extLst>
      <p:ext uri="{BB962C8B-B14F-4D97-AF65-F5344CB8AC3E}">
        <p14:creationId xmlns:p14="http://schemas.microsoft.com/office/powerpoint/2010/main" val="2210057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E56E14-10A5-4AC7-973A-37C49D83CCBF}"/>
              </a:ext>
            </a:extLst>
          </p:cNvPr>
          <p:cNvSpPr>
            <a:spLocks noGrp="1"/>
          </p:cNvSpPr>
          <p:nvPr>
            <p:ph type="title"/>
          </p:nvPr>
        </p:nvSpPr>
        <p:spPr>
          <a:xfrm>
            <a:off x="838200" y="365125"/>
            <a:ext cx="6941234" cy="436733"/>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9176E15C-591B-4524-B89F-E744CED47A61}"/>
              </a:ext>
            </a:extLst>
          </p:cNvPr>
          <p:cNvSpPr>
            <a:spLocks noGrp="1"/>
          </p:cNvSpPr>
          <p:nvPr>
            <p:ph idx="1"/>
          </p:nvPr>
        </p:nvSpPr>
        <p:spPr>
          <a:xfrm>
            <a:off x="717452" y="953429"/>
            <a:ext cx="11071274" cy="2057058"/>
          </a:xfrm>
        </p:spPr>
        <p:txBody>
          <a:bodyPr>
            <a:normAutofit/>
          </a:bodyPr>
          <a:lstStyle/>
          <a:p>
            <a:pPr marL="0" indent="0">
              <a:buNone/>
            </a:pPr>
            <a:r>
              <a:rPr lang="ru-RU" sz="2000"/>
              <a:t> Было время, когда человечество, еще не знало, что такое деньги. Люди сами изготавливали необходимые для жизни вещи и добывали себе еду. Одни охотились, другие ловили рыбу, третьи работали на земле…</a:t>
            </a:r>
          </a:p>
          <a:p>
            <a:pPr marL="0" indent="0">
              <a:buNone/>
            </a:pPr>
            <a:r>
              <a:rPr lang="ru-RU" sz="2000"/>
              <a:t>Сначала они меняли товар на товар. Кто менял рыбу на яйца, кто мясо на топоры, глиняные горшки меняли на кур, зерно на масло. Но это было неудобно. Чем больше появлялось различных товаров, тем сложнее было поменять их друг на друга.</a:t>
            </a:r>
            <a:endParaRPr lang="ru-RU" sz="2000" dirty="0"/>
          </a:p>
        </p:txBody>
      </p:sp>
      <p:pic>
        <p:nvPicPr>
          <p:cNvPr id="5" name="Рисунок 4" descr="Изображение выглядит как человек, внутренний, стол, сидит&#10;&#10;Автоматически созданное описание">
            <a:extLst>
              <a:ext uri="{FF2B5EF4-FFF2-40B4-BE49-F238E27FC236}">
                <a16:creationId xmlns:a16="http://schemas.microsoft.com/office/drawing/2014/main" id="{57AE9009-8382-4BAD-8A63-C1EFF7390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74" y="2964392"/>
            <a:ext cx="5171296" cy="3555266"/>
          </a:xfrm>
          <a:prstGeom prst="rect">
            <a:avLst/>
          </a:prstGeom>
        </p:spPr>
      </p:pic>
      <p:pic>
        <p:nvPicPr>
          <p:cNvPr id="7" name="Рисунок 6" descr="Изображение выглядит как вода, лодка, внешний, едет&#10;&#10;Автоматически созданное описание">
            <a:extLst>
              <a:ext uri="{FF2B5EF4-FFF2-40B4-BE49-F238E27FC236}">
                <a16:creationId xmlns:a16="http://schemas.microsoft.com/office/drawing/2014/main" id="{5E19BFAE-F8AF-4A3F-90B4-6ED3B1AA5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991" y="2996819"/>
            <a:ext cx="5378548" cy="3496056"/>
          </a:xfrm>
          <a:prstGeom prst="rect">
            <a:avLst/>
          </a:prstGeom>
        </p:spPr>
      </p:pic>
    </p:spTree>
    <p:extLst>
      <p:ext uri="{BB962C8B-B14F-4D97-AF65-F5344CB8AC3E}">
        <p14:creationId xmlns:p14="http://schemas.microsoft.com/office/powerpoint/2010/main" val="2215341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DD5723-A17F-4538-A956-0C6A76E0D0B6}"/>
              </a:ext>
            </a:extLst>
          </p:cNvPr>
          <p:cNvSpPr>
            <a:spLocks noGrp="1"/>
          </p:cNvSpPr>
          <p:nvPr>
            <p:ph type="title"/>
          </p:nvPr>
        </p:nvSpPr>
        <p:spPr>
          <a:xfrm>
            <a:off x="9483968" y="77373"/>
            <a:ext cx="2264899" cy="5641780"/>
          </a:xfrm>
        </p:spPr>
        <p:txBody>
          <a:bodyPr>
            <a:normAutofit/>
          </a:bodyPr>
          <a:lstStyle/>
          <a:p>
            <a:r>
              <a:rPr lang="ru-RU" sz="2000" dirty="0"/>
              <a:t>И люди пришли к выводу, что нужны деньги.</a:t>
            </a:r>
            <a:br>
              <a:rPr lang="ru-RU" sz="2000" dirty="0"/>
            </a:br>
            <a:r>
              <a:rPr lang="ru-RU" sz="2000" dirty="0"/>
              <a:t>У одних деньгами сначала были животные: овцы, коровы, козы. Другие стали расплачиваться шкурками белок, зайцев, лисиц. Те, кто жили около моря, расплачивались солью, ракушками.</a:t>
            </a:r>
          </a:p>
        </p:txBody>
      </p:sp>
      <p:pic>
        <p:nvPicPr>
          <p:cNvPr id="5" name="Объект 4" descr="Изображение выглядит как животное, кот, сидит, фотография&#10;&#10;Автоматически созданное описание">
            <a:extLst>
              <a:ext uri="{FF2B5EF4-FFF2-40B4-BE49-F238E27FC236}">
                <a16:creationId xmlns:a16="http://schemas.microsoft.com/office/drawing/2014/main" id="{B625E113-BDCF-465A-8598-54FBD4E5D8C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3133" y="550872"/>
            <a:ext cx="3664633" cy="2614357"/>
          </a:xfrm>
        </p:spPr>
      </p:pic>
      <p:pic>
        <p:nvPicPr>
          <p:cNvPr id="9" name="Рисунок 8" descr="Изображение выглядит как животное, внутренний, сидит, стол&#10;&#10;Автоматически созданное описание">
            <a:extLst>
              <a:ext uri="{FF2B5EF4-FFF2-40B4-BE49-F238E27FC236}">
                <a16:creationId xmlns:a16="http://schemas.microsoft.com/office/drawing/2014/main" id="{29BA8560-9CF5-484C-96E8-91E4D5920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611" y="885514"/>
            <a:ext cx="3120894" cy="2279715"/>
          </a:xfrm>
          <a:prstGeom prst="rect">
            <a:avLst/>
          </a:prstGeom>
        </p:spPr>
      </p:pic>
      <p:pic>
        <p:nvPicPr>
          <p:cNvPr id="11" name="Рисунок 10" descr="Изображение выглядит как животное, млекопитающее, овца, стоит&#10;&#10;Автоматически созданное описание">
            <a:extLst>
              <a:ext uri="{FF2B5EF4-FFF2-40B4-BE49-F238E27FC236}">
                <a16:creationId xmlns:a16="http://schemas.microsoft.com/office/drawing/2014/main" id="{F90467BD-2510-4A68-B06F-15617B942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967" y="3692770"/>
            <a:ext cx="4647746" cy="2614357"/>
          </a:xfrm>
          <a:prstGeom prst="rect">
            <a:avLst/>
          </a:prstGeom>
        </p:spPr>
      </p:pic>
      <p:pic>
        <p:nvPicPr>
          <p:cNvPr id="13" name="Рисунок 12" descr="Изображение выглядит как сидит, стол, еда, чаша&#10;&#10;Автоматически созданное описание">
            <a:extLst>
              <a:ext uri="{FF2B5EF4-FFF2-40B4-BE49-F238E27FC236}">
                <a16:creationId xmlns:a16="http://schemas.microsoft.com/office/drawing/2014/main" id="{7A8DDF1F-4B62-4831-AA81-01E5EEE0A9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292" y="3114093"/>
            <a:ext cx="3736170" cy="3193034"/>
          </a:xfrm>
          <a:prstGeom prst="rect">
            <a:avLst/>
          </a:prstGeom>
        </p:spPr>
      </p:pic>
    </p:spTree>
    <p:extLst>
      <p:ext uri="{BB962C8B-B14F-4D97-AF65-F5344CB8AC3E}">
        <p14:creationId xmlns:p14="http://schemas.microsoft.com/office/powerpoint/2010/main" val="1595474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18EAB8-9285-406D-84D5-0215A22091F0}"/>
              </a:ext>
            </a:extLst>
          </p:cNvPr>
          <p:cNvSpPr>
            <a:spLocks noGrp="1"/>
          </p:cNvSpPr>
          <p:nvPr>
            <p:ph type="title"/>
          </p:nvPr>
        </p:nvSpPr>
        <p:spPr>
          <a:xfrm>
            <a:off x="648929" y="629266"/>
            <a:ext cx="3651467" cy="1676603"/>
          </a:xfrm>
        </p:spPr>
        <p:txBody>
          <a:bodyPr>
            <a:normAutofit/>
          </a:bodyPr>
          <a:lstStyle/>
          <a:p>
            <a:endParaRPr lang="ru-RU" dirty="0"/>
          </a:p>
        </p:txBody>
      </p:sp>
      <p:sp>
        <p:nvSpPr>
          <p:cNvPr id="3" name="Объект 2">
            <a:extLst>
              <a:ext uri="{FF2B5EF4-FFF2-40B4-BE49-F238E27FC236}">
                <a16:creationId xmlns:a16="http://schemas.microsoft.com/office/drawing/2014/main" id="{CA6D6DC4-D9C0-4FB9-9951-3753A45F44BA}"/>
              </a:ext>
            </a:extLst>
          </p:cNvPr>
          <p:cNvSpPr>
            <a:spLocks noGrp="1"/>
          </p:cNvSpPr>
          <p:nvPr>
            <p:ph idx="1"/>
          </p:nvPr>
        </p:nvSpPr>
        <p:spPr>
          <a:xfrm>
            <a:off x="357826" y="2443315"/>
            <a:ext cx="3651466" cy="3785419"/>
          </a:xfrm>
        </p:spPr>
        <p:txBody>
          <a:bodyPr>
            <a:normAutofit/>
          </a:bodyPr>
          <a:lstStyle/>
          <a:p>
            <a:pPr marL="0" indent="0">
              <a:buNone/>
            </a:pPr>
            <a:r>
              <a:rPr lang="ru-RU" sz="1800" dirty="0"/>
              <a:t>Чтобы упростить обмен, люди начали думать, какой предмет наиболее подходит для этого. Перепробовали многое: и скот, и продукты, и меха, и куски ткани. Но какие же это были неудобные деньги! Овец и быков нужно где-то держать и кормить. Продукты при хранении портятся. Меха портит моль. Ткань протирается...</a:t>
            </a:r>
          </a:p>
        </p:txBody>
      </p:sp>
      <p:pic>
        <p:nvPicPr>
          <p:cNvPr id="5" name="Рисунок 4">
            <a:extLst>
              <a:ext uri="{FF2B5EF4-FFF2-40B4-BE49-F238E27FC236}">
                <a16:creationId xmlns:a16="http://schemas.microsoft.com/office/drawing/2014/main" id="{49E855E7-84EA-47CE-B27F-55BDC7733D96}"/>
              </a:ext>
            </a:extLst>
          </p:cNvPr>
          <p:cNvPicPr>
            <a:picLocks noChangeAspect="1"/>
          </p:cNvPicPr>
          <p:nvPr/>
        </p:nvPicPr>
        <p:blipFill rotWithShape="1">
          <a:blip r:embed="rId2">
            <a:extLst>
              <a:ext uri="{28A0092B-C50C-407E-A947-70E740481C1C}">
                <a14:useLocalDpi xmlns:a14="http://schemas.microsoft.com/office/drawing/2010/main" val="0"/>
              </a:ext>
            </a:extLst>
          </a:blip>
          <a:srcRect l="25462" r="12037" b="-1"/>
          <a:stretch/>
        </p:blipFill>
        <p:spPr>
          <a:xfrm>
            <a:off x="4009292" y="10"/>
            <a:ext cx="8224911" cy="6857990"/>
          </a:xfrm>
          <a:prstGeom prst="rect">
            <a:avLst/>
          </a:prstGeom>
          <a:effectLst/>
        </p:spPr>
      </p:pic>
    </p:spTree>
    <p:extLst>
      <p:ext uri="{BB962C8B-B14F-4D97-AF65-F5344CB8AC3E}">
        <p14:creationId xmlns:p14="http://schemas.microsoft.com/office/powerpoint/2010/main" val="3616670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91E5EB-99A5-4E2B-BABF-577C6899CB0E}"/>
              </a:ext>
            </a:extLst>
          </p:cNvPr>
          <p:cNvSpPr>
            <a:spLocks noGrp="1"/>
          </p:cNvSpPr>
          <p:nvPr>
            <p:ph type="title"/>
          </p:nvPr>
        </p:nvSpPr>
        <p:spPr>
          <a:xfrm>
            <a:off x="353508" y="277574"/>
            <a:ext cx="5127031" cy="1676603"/>
          </a:xfrm>
        </p:spPr>
        <p:txBody>
          <a:bodyPr>
            <a:normAutofit/>
          </a:bodyPr>
          <a:lstStyle/>
          <a:p>
            <a:r>
              <a:rPr lang="ru-RU" sz="2400" dirty="0"/>
              <a:t> </a:t>
            </a:r>
            <a:r>
              <a:rPr lang="ru-RU" sz="2000" dirty="0">
                <a:latin typeface="Times New Roman" panose="02020603050405020304" pitchFamily="18" charset="0"/>
                <a:cs typeface="Times New Roman" panose="02020603050405020304" pitchFamily="18" charset="0"/>
              </a:rPr>
              <a:t>Люди поняли, что деньги должны быть не временными, а постоянными. Они не должны портиться при хранении и переходе из рук в руки. </a:t>
            </a:r>
          </a:p>
        </p:txBody>
      </p:sp>
      <p:sp>
        <p:nvSpPr>
          <p:cNvPr id="3" name="Объект 2">
            <a:extLst>
              <a:ext uri="{FF2B5EF4-FFF2-40B4-BE49-F238E27FC236}">
                <a16:creationId xmlns:a16="http://schemas.microsoft.com/office/drawing/2014/main" id="{D87486B7-9A70-4D34-85A3-AAB3D64CB5E6}"/>
              </a:ext>
            </a:extLst>
          </p:cNvPr>
          <p:cNvSpPr>
            <a:spLocks noGrp="1"/>
          </p:cNvSpPr>
          <p:nvPr>
            <p:ph idx="1"/>
          </p:nvPr>
        </p:nvSpPr>
        <p:spPr>
          <a:xfrm>
            <a:off x="240967" y="1763151"/>
            <a:ext cx="5127029" cy="3785419"/>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Одними из первых денег, которые хоть отчасти отвечали требованиям, были раковины каури — моллюсков, добываемых в южных морях. Их просверливали и нанизывали на веревочку, как бусы.</a:t>
            </a:r>
          </a:p>
        </p:txBody>
      </p:sp>
      <p:pic>
        <p:nvPicPr>
          <p:cNvPr id="5" name="Рисунок 4" descr="Изображение выглядит как музыка, внутренний, пончик, стол&#10;&#10;Автоматически созданное описание">
            <a:extLst>
              <a:ext uri="{FF2B5EF4-FFF2-40B4-BE49-F238E27FC236}">
                <a16:creationId xmlns:a16="http://schemas.microsoft.com/office/drawing/2014/main" id="{56CF015B-78B3-48F4-A544-3F73AFCEF3B4}"/>
              </a:ext>
            </a:extLst>
          </p:cNvPr>
          <p:cNvPicPr>
            <a:picLocks noChangeAspect="1"/>
          </p:cNvPicPr>
          <p:nvPr/>
        </p:nvPicPr>
        <p:blipFill rotWithShape="1">
          <a:blip r:embed="rId2">
            <a:extLst>
              <a:ext uri="{28A0092B-C50C-407E-A947-70E740481C1C}">
                <a14:useLocalDpi xmlns:a14="http://schemas.microsoft.com/office/drawing/2010/main" val="0"/>
              </a:ext>
            </a:extLst>
          </a:blip>
          <a:srcRect r="467" b="1"/>
          <a:stretch/>
        </p:blipFill>
        <p:spPr>
          <a:xfrm>
            <a:off x="6090613" y="640082"/>
            <a:ext cx="5461724" cy="5577837"/>
          </a:xfrm>
          <a:prstGeom prst="rect">
            <a:avLst/>
          </a:prstGeom>
          <a:effectLst/>
        </p:spPr>
      </p:pic>
      <p:pic>
        <p:nvPicPr>
          <p:cNvPr id="7" name="Рисунок 6" descr="Изображение выглядит как внутренний, стол, сидит, укладывает&#10;&#10;Автоматически созданное описание">
            <a:extLst>
              <a:ext uri="{FF2B5EF4-FFF2-40B4-BE49-F238E27FC236}">
                <a16:creationId xmlns:a16="http://schemas.microsoft.com/office/drawing/2014/main" id="{F021D854-06A5-4EE5-9B50-A4F421944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307" y="3309638"/>
            <a:ext cx="3918269" cy="3548362"/>
          </a:xfrm>
          <a:prstGeom prst="rect">
            <a:avLst/>
          </a:prstGeom>
        </p:spPr>
      </p:pic>
    </p:spTree>
    <p:extLst>
      <p:ext uri="{BB962C8B-B14F-4D97-AF65-F5344CB8AC3E}">
        <p14:creationId xmlns:p14="http://schemas.microsoft.com/office/powerpoint/2010/main" val="2881170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36875-91CB-4B79-9C9E-D56863B7BE4A}"/>
              </a:ext>
            </a:extLst>
          </p:cNvPr>
          <p:cNvSpPr>
            <a:spLocks noGrp="1"/>
          </p:cNvSpPr>
          <p:nvPr>
            <p:ph type="title"/>
          </p:nvPr>
        </p:nvSpPr>
        <p:spPr/>
        <p:txBody>
          <a:bodyPr>
            <a:normAutofit/>
          </a:bodyPr>
          <a:lstStyle/>
          <a:p>
            <a:r>
              <a:rPr lang="ru-RU" sz="2000" dirty="0"/>
              <a:t>Люди  научились добывать металл. И придумали делать деньги из металла. Так появились первые монеты. Металлические деньги отливали в форме брусков, колец, прутиков.</a:t>
            </a:r>
          </a:p>
        </p:txBody>
      </p:sp>
      <p:pic>
        <p:nvPicPr>
          <p:cNvPr id="5" name="Объект 4" descr="Изображение выглядит как внутренний, другой, наполненный, стол&#10;&#10;Автоматически созданное описание">
            <a:extLst>
              <a:ext uri="{FF2B5EF4-FFF2-40B4-BE49-F238E27FC236}">
                <a16:creationId xmlns:a16="http://schemas.microsoft.com/office/drawing/2014/main" id="{7009CDA3-F84C-4217-94EA-3BAC5A3B04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349" y="1480317"/>
            <a:ext cx="10036128" cy="5361955"/>
          </a:xfrm>
        </p:spPr>
      </p:pic>
    </p:spTree>
    <p:extLst>
      <p:ext uri="{BB962C8B-B14F-4D97-AF65-F5344CB8AC3E}">
        <p14:creationId xmlns:p14="http://schemas.microsoft.com/office/powerpoint/2010/main" val="398349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389A80-FB32-4310-984F-B7112390D198}"/>
              </a:ext>
            </a:extLst>
          </p:cNvPr>
          <p:cNvSpPr>
            <a:spLocks noGrp="1"/>
          </p:cNvSpPr>
          <p:nvPr>
            <p:ph type="title"/>
          </p:nvPr>
        </p:nvSpPr>
        <p:spPr/>
        <p:txBody>
          <a:bodyPr/>
          <a:lstStyle/>
          <a:p>
            <a:endParaRPr lang="ru-RU"/>
          </a:p>
        </p:txBody>
      </p:sp>
      <p:pic>
        <p:nvPicPr>
          <p:cNvPr id="5" name="Объект 4" descr="Изображение выглядит как монета, объект, животное&#10;&#10;Автоматически созданное описание">
            <a:extLst>
              <a:ext uri="{FF2B5EF4-FFF2-40B4-BE49-F238E27FC236}">
                <a16:creationId xmlns:a16="http://schemas.microsoft.com/office/drawing/2014/main" id="{FD1A89B8-6C80-4ED1-ADC8-64EC0782A5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890349"/>
            <a:ext cx="10848281" cy="5371136"/>
          </a:xfrm>
        </p:spPr>
      </p:pic>
    </p:spTree>
    <p:extLst>
      <p:ext uri="{BB962C8B-B14F-4D97-AF65-F5344CB8AC3E}">
        <p14:creationId xmlns:p14="http://schemas.microsoft.com/office/powerpoint/2010/main" val="270558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527E4C-1AFE-41AF-A79C-6B13F1E2B88D}"/>
              </a:ext>
            </a:extLst>
          </p:cNvPr>
          <p:cNvSpPr>
            <a:spLocks noGrp="1"/>
          </p:cNvSpPr>
          <p:nvPr>
            <p:ph type="title"/>
          </p:nvPr>
        </p:nvSpPr>
        <p:spPr/>
        <p:txBody>
          <a:bodyPr/>
          <a:lstStyle/>
          <a:p>
            <a:endParaRPr lang="ru-RU"/>
          </a:p>
        </p:txBody>
      </p:sp>
      <p:pic>
        <p:nvPicPr>
          <p:cNvPr id="5" name="Объект 4" descr="Изображение выглядит как объект, монета, животное, другой&#10;&#10;Автоматически созданное описание">
            <a:extLst>
              <a:ext uri="{FF2B5EF4-FFF2-40B4-BE49-F238E27FC236}">
                <a16:creationId xmlns:a16="http://schemas.microsoft.com/office/drawing/2014/main" id="{4B3330BA-C29E-4FB4-8ED0-1B06C36153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4214" y="365125"/>
            <a:ext cx="7142348" cy="6374546"/>
          </a:xfrm>
        </p:spPr>
      </p:pic>
    </p:spTree>
    <p:extLst>
      <p:ext uri="{BB962C8B-B14F-4D97-AF65-F5344CB8AC3E}">
        <p14:creationId xmlns:p14="http://schemas.microsoft.com/office/powerpoint/2010/main" val="96249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8DAD82-2AFE-48DE-9A32-7AD34D7E3240}"/>
              </a:ext>
            </a:extLst>
          </p:cNvPr>
          <p:cNvSpPr>
            <a:spLocks noGrp="1"/>
          </p:cNvSpPr>
          <p:nvPr>
            <p:ph type="title"/>
          </p:nvPr>
        </p:nvSpPr>
        <p:spPr>
          <a:xfrm>
            <a:off x="2658794" y="365125"/>
            <a:ext cx="8695006" cy="99109"/>
          </a:xfrm>
        </p:spPr>
        <p:txBody>
          <a:bodyPr>
            <a:normAutofit fontScale="90000"/>
          </a:bodyPr>
          <a:lstStyle/>
          <a:p>
            <a:endParaRPr lang="ru-RU" dirty="0"/>
          </a:p>
        </p:txBody>
      </p:sp>
      <p:sp>
        <p:nvSpPr>
          <p:cNvPr id="3" name="Объект 2">
            <a:extLst>
              <a:ext uri="{FF2B5EF4-FFF2-40B4-BE49-F238E27FC236}">
                <a16:creationId xmlns:a16="http://schemas.microsoft.com/office/drawing/2014/main" id="{306AE5ED-D128-4142-BD78-B6EA0E232169}"/>
              </a:ext>
            </a:extLst>
          </p:cNvPr>
          <p:cNvSpPr>
            <a:spLocks noGrp="1"/>
          </p:cNvSpPr>
          <p:nvPr>
            <p:ph idx="1"/>
          </p:nvPr>
        </p:nvSpPr>
        <p:spPr>
          <a:xfrm>
            <a:off x="9608233" y="928467"/>
            <a:ext cx="2069123" cy="4351338"/>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Металлические деньги оказались самыми удобными. Можно было чеканить монеты любой стоимости: из меди — подешевле, из серебра — подороже, а из золота — самые дорогие.</a:t>
            </a:r>
          </a:p>
        </p:txBody>
      </p:sp>
      <p:pic>
        <p:nvPicPr>
          <p:cNvPr id="5" name="Рисунок 4" descr="Изображение выглядит как фрукт, монета, тарелка, еда&#10;&#10;Автоматически созданное описание">
            <a:extLst>
              <a:ext uri="{FF2B5EF4-FFF2-40B4-BE49-F238E27FC236}">
                <a16:creationId xmlns:a16="http://schemas.microsoft.com/office/drawing/2014/main" id="{3B2B12BF-7B95-4F4B-943E-0CA3D0B02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568" y="464234"/>
            <a:ext cx="6260843" cy="2293034"/>
          </a:xfrm>
          <a:prstGeom prst="rect">
            <a:avLst/>
          </a:prstGeom>
        </p:spPr>
      </p:pic>
      <p:pic>
        <p:nvPicPr>
          <p:cNvPr id="7" name="Рисунок 6" descr="Изображение выглядит как скала, еда, камень&#10;&#10;Автоматически созданное описание">
            <a:extLst>
              <a:ext uri="{FF2B5EF4-FFF2-40B4-BE49-F238E27FC236}">
                <a16:creationId xmlns:a16="http://schemas.microsoft.com/office/drawing/2014/main" id="{9D2E0F71-6C9B-450B-9CDD-A0DE5CB10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03" y="3104136"/>
            <a:ext cx="3340418" cy="3429001"/>
          </a:xfrm>
          <a:prstGeom prst="rect">
            <a:avLst/>
          </a:prstGeom>
        </p:spPr>
      </p:pic>
      <p:pic>
        <p:nvPicPr>
          <p:cNvPr id="9" name="Рисунок 8" descr="Изображение выглядит как скрипка&#10;&#10;Автоматически созданное описание">
            <a:extLst>
              <a:ext uri="{FF2B5EF4-FFF2-40B4-BE49-F238E27FC236}">
                <a16:creationId xmlns:a16="http://schemas.microsoft.com/office/drawing/2014/main" id="{D28E1779-7FEF-4093-8948-5EB3561C7A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5168" y="2640726"/>
            <a:ext cx="2581226" cy="4355819"/>
          </a:xfrm>
          <a:prstGeom prst="rect">
            <a:avLst/>
          </a:prstGeom>
        </p:spPr>
      </p:pic>
    </p:spTree>
    <p:extLst>
      <p:ext uri="{BB962C8B-B14F-4D97-AF65-F5344CB8AC3E}">
        <p14:creationId xmlns:p14="http://schemas.microsoft.com/office/powerpoint/2010/main" val="1906087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358</Words>
  <Application>Microsoft Office PowerPoint</Application>
  <PresentationFormat>Широкоэкранный</PresentationFormat>
  <Paragraphs>16</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Игра-презентация в подготовительной группе «История развития денег» </vt:lpstr>
      <vt:lpstr>Презентация PowerPoint</vt:lpstr>
      <vt:lpstr>И люди пришли к выводу, что нужны деньги. У одних деньгами сначала были животные: овцы, коровы, козы. Другие стали расплачиваться шкурками белок, зайцев, лисиц. Те, кто жили около моря, расплачивались солью, ракушками.</vt:lpstr>
      <vt:lpstr>Презентация PowerPoint</vt:lpstr>
      <vt:lpstr> Люди поняли, что деньги должны быть не временными, а постоянными. Они не должны портиться при хранении и переходе из рук в руки. </vt:lpstr>
      <vt:lpstr>Люди  научились добывать металл. И придумали делать деньги из металла. Так появились первые монеты. Металлические деньги отливали в форме брусков, колец, прутиков.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денег для дошкольников</dc:title>
  <dc:creator>Татьяна Валишина</dc:creator>
  <cp:lastModifiedBy>USER</cp:lastModifiedBy>
  <cp:revision>3</cp:revision>
  <dcterms:created xsi:type="dcterms:W3CDTF">2019-10-10T18:58:03Z</dcterms:created>
  <dcterms:modified xsi:type="dcterms:W3CDTF">2021-04-26T06:19:14Z</dcterms:modified>
</cp:coreProperties>
</file>