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6" r:id="rId2"/>
    <p:sldId id="276" r:id="rId3"/>
    <p:sldId id="280" r:id="rId4"/>
    <p:sldId id="288" r:id="rId5"/>
    <p:sldId id="282" r:id="rId6"/>
    <p:sldId id="292" r:id="rId7"/>
    <p:sldId id="293" r:id="rId8"/>
    <p:sldId id="296" r:id="rId9"/>
    <p:sldId id="294" r:id="rId10"/>
    <p:sldId id="299" r:id="rId11"/>
    <p:sldId id="298" r:id="rId12"/>
    <p:sldId id="300" r:id="rId13"/>
    <p:sldId id="305" r:id="rId14"/>
    <p:sldId id="284" r:id="rId15"/>
    <p:sldId id="287" r:id="rId16"/>
    <p:sldId id="283" r:id="rId17"/>
    <p:sldId id="286" r:id="rId18"/>
    <p:sldId id="281" r:id="rId19"/>
    <p:sldId id="30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92622E"/>
    <a:srgbClr val="7A6A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092" y="-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121121792"/>
        <c:axId val="121135872"/>
        <c:axId val="98279424"/>
      </c:bar3DChart>
      <c:catAx>
        <c:axId val="121121792"/>
        <c:scaling>
          <c:orientation val="minMax"/>
        </c:scaling>
        <c:delete val="0"/>
        <c:axPos val="b"/>
        <c:majorTickMark val="out"/>
        <c:minorTickMark val="none"/>
        <c:tickLblPos val="nextTo"/>
        <c:crossAx val="121135872"/>
        <c:crosses val="autoZero"/>
        <c:auto val="1"/>
        <c:lblAlgn val="ctr"/>
        <c:lblOffset val="100"/>
        <c:noMultiLvlLbl val="0"/>
      </c:catAx>
      <c:valAx>
        <c:axId val="1211358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1121792"/>
        <c:crosses val="autoZero"/>
        <c:crossBetween val="between"/>
      </c:valAx>
      <c:serAx>
        <c:axId val="98279424"/>
        <c:scaling>
          <c:orientation val="minMax"/>
        </c:scaling>
        <c:delete val="0"/>
        <c:axPos val="b"/>
        <c:majorTickMark val="out"/>
        <c:minorTickMark val="none"/>
        <c:tickLblPos val="nextTo"/>
        <c:crossAx val="121135872"/>
        <c:crosses val="autoZero"/>
      </c:ser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ll/>
  </p:transition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12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emf"/><Relationship Id="rId11" Type="http://schemas.openxmlformats.org/officeDocument/2006/relationships/image" Target="../media/image35.jpe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4.jpeg"/><Relationship Id="rId4" Type="http://schemas.openxmlformats.org/officeDocument/2006/relationships/image" Target="../media/image31.jpeg"/><Relationship Id="rId9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5.jpeg"/><Relationship Id="rId7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22.jpeg"/><Relationship Id="rId4" Type="http://schemas.openxmlformats.org/officeDocument/2006/relationships/image" Target="../media/image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 1\Desktop\8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1439" cy="677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88641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детский сад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«Белый медвежонок»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43051"/>
            <a:ext cx="91440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Отчёт о реализации проекта </a:t>
            </a:r>
          </a:p>
          <a:p>
            <a:pPr algn="ctr"/>
            <a:r>
              <a:rPr lang="ru-RU" sz="3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«Острова успеха»   </a:t>
            </a:r>
          </a:p>
          <a:p>
            <a:pPr algn="ctr"/>
            <a:endParaRPr lang="ru-RU" sz="2400" dirty="0" smtClean="0"/>
          </a:p>
          <a:p>
            <a:pPr algn="ctr"/>
            <a:r>
              <a:rPr lang="ru-RU" sz="2400" dirty="0" smtClean="0"/>
              <a:t>Институциональный проект </a:t>
            </a:r>
          </a:p>
          <a:p>
            <a:pPr algn="ctr"/>
            <a:r>
              <a:rPr lang="ru-RU" sz="2400" dirty="0" smtClean="0"/>
              <a:t>«Маленькая территория больших открытий»</a:t>
            </a:r>
          </a:p>
          <a:p>
            <a:pPr algn="ctr"/>
            <a:r>
              <a:rPr lang="ru-RU" sz="2400" dirty="0" smtClean="0"/>
              <a:t>Срок реализации: 2 года</a:t>
            </a:r>
          </a:p>
          <a:p>
            <a:pPr algn="ctr"/>
            <a:endParaRPr lang="ru-RU" sz="2000" b="1" i="1" dirty="0" smtClean="0">
              <a:solidFill>
                <a:srgbClr val="FF0000"/>
              </a:solidFill>
            </a:endParaRPr>
          </a:p>
          <a:p>
            <a:pPr algn="ctr"/>
            <a:endParaRPr lang="ru-RU" sz="2000" b="1" i="1" dirty="0">
              <a:solidFill>
                <a:srgbClr val="FF0000"/>
              </a:solidFill>
            </a:endParaRPr>
          </a:p>
        </p:txBody>
      </p:sp>
      <p:pic>
        <p:nvPicPr>
          <p:cNvPr id="10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5214950"/>
            <a:ext cx="1449388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F:\мишки\Рисунок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5214950"/>
            <a:ext cx="1857388" cy="1643050"/>
          </a:xfrm>
          <a:prstGeom prst="rect">
            <a:avLst/>
          </a:prstGeom>
          <a:noFill/>
        </p:spPr>
      </p:pic>
      <p:pic>
        <p:nvPicPr>
          <p:cNvPr id="9" name="Picture 1" descr="G:\эмблема Белый медвежонок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214290"/>
            <a:ext cx="928687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9406796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2691507" y="685799"/>
          <a:ext cx="4980186" cy="3657602"/>
        </p:xfrm>
        <a:graphic>
          <a:graphicData uri="http://schemas.openxmlformats.org/drawingml/2006/table">
            <a:tbl>
              <a:tblPr/>
              <a:tblGrid>
                <a:gridCol w="1992476"/>
                <a:gridCol w="1778674"/>
                <a:gridCol w="1209036"/>
              </a:tblGrid>
              <a:tr h="2683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Месяц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98" marR="51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           Остров «Эдейко»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98" marR="51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Остров «Юный геолог»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98" marR="51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u="sng">
                          <a:latin typeface="Times New Roman"/>
                          <a:ea typeface="Calibri"/>
                          <a:cs typeface="Times New Roman"/>
                        </a:rPr>
                        <a:t>Сентябрь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98" marR="51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i="1">
                          <a:latin typeface="Times New Roman"/>
                          <a:ea typeface="Calibri"/>
                          <a:cs typeface="Times New Roman"/>
                        </a:rPr>
                        <a:t>Тундра (отличия, особенности)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98" marR="51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Строим вездеход или придумать своё средство передвижения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98" marR="51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81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            1 неделя </a:t>
                      </a: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Воспитатели 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98" marR="51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- Северные просторы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98" marR="51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836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2 неделя </a:t>
                      </a: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Инструктор по физической</a:t>
                      </a: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культуре 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98" marR="51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- Поход в тундру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98" marR="51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836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3 неделя </a:t>
                      </a: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Педагог-психолог, учитель-логопед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98" marR="51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- Звуки тундры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98" marR="51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836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4 неделя </a:t>
                      </a: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Педагог дополнительного образования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98" marR="51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- Грибы для белки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98" marR="51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83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u="sng">
                          <a:latin typeface="Times New Roman"/>
                          <a:ea typeface="Calibri"/>
                          <a:cs typeface="Times New Roman"/>
                        </a:rPr>
                        <a:t>Октябрь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98" marR="51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i="1">
                          <a:latin typeface="Times New Roman"/>
                          <a:ea typeface="Calibri"/>
                          <a:cs typeface="Times New Roman"/>
                        </a:rPr>
                        <a:t>Дары природы (растения, грибы, ягоды, и т.д.)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98" marR="51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Грибы сконструировать, можно лукошко, кузовок, с пом.чего собирают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98" marR="51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36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            1 неделя </a:t>
                      </a: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Воспитатели 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98" marR="51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- Кто на Севере живёт, что на Севере растёт?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98" marR="51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836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2 неделя </a:t>
                      </a: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Инструктор по физической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культуре 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98" marR="51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- Грибники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98" marR="51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836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3 неделя </a:t>
                      </a: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Педагог-психолог; учитель-логопед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98" marR="51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- Лукошко здоровья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98" marR="51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418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4 неделя </a:t>
                      </a: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Педагог доп.образования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98" marR="51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-Золотая осень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98" marR="51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83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u="sng">
                          <a:latin typeface="Times New Roman"/>
                          <a:ea typeface="Calibri"/>
                          <a:cs typeface="Times New Roman"/>
                        </a:rPr>
                        <a:t>Ноябрь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98" marR="51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i="1">
                          <a:latin typeface="Times New Roman"/>
                          <a:ea typeface="Calibri"/>
                          <a:cs typeface="Times New Roman"/>
                        </a:rPr>
                        <a:t>Жилище (чум, многоэтажный дом, дом для животного)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98" marR="51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Строим чум (одна группа), дома современные (другая группа)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98" marR="51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18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1 неделя </a:t>
                      </a: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Воспитатели 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98" marR="51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- Есть такой волшебный дом.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98" marR="51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836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2 неделя </a:t>
                      </a: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Инструктор по физической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культуре 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98" marR="51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-Дома диких животных.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98" marR="51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836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3 неделя </a:t>
                      </a: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Педагог-психолог, учитель-логопед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98" marR="51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- Чум ненцев.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- Северные модники.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98" marR="51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418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4 неделя </a:t>
                      </a: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Педагог доп.оюразования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98" marR="51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- Как хозяйка устанавливает чум.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298" marR="51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298" marR="512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 1\Desktop\8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960"/>
            <a:ext cx="9196572" cy="683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857356" y="142852"/>
            <a:ext cx="61436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ГРАФИК ПОГРУЖЕНИЙ </a:t>
            </a:r>
          </a:p>
        </p:txBody>
      </p:sp>
      <p:pic>
        <p:nvPicPr>
          <p:cNvPr id="7" name="Picture 1" descr="G:\эмблема Белый медвежонок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14290"/>
            <a:ext cx="114300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428596" y="785793"/>
          <a:ext cx="4071966" cy="5081413"/>
        </p:xfrm>
        <a:graphic>
          <a:graphicData uri="http://schemas.openxmlformats.org/drawingml/2006/table">
            <a:tbl>
              <a:tblPr/>
              <a:tblGrid>
                <a:gridCol w="1629115"/>
                <a:gridCol w="1454302"/>
                <a:gridCol w="988549"/>
              </a:tblGrid>
              <a:tr h="3006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Calibri"/>
                          <a:cs typeface="Times New Roman"/>
                        </a:rPr>
                        <a:t>Месяц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8" marR="569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           Остров «Эдейко»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8" marR="569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Остров «Юный геолог»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8" marR="569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9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u="sng" dirty="0">
                          <a:latin typeface="Times New Roman"/>
                          <a:ea typeface="Calibri"/>
                          <a:cs typeface="Times New Roman"/>
                        </a:rPr>
                        <a:t>Сентябрь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8" marR="569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>
                          <a:latin typeface="Times New Roman"/>
                          <a:ea typeface="Calibri"/>
                          <a:cs typeface="Times New Roman"/>
                        </a:rPr>
                        <a:t>Тундра (отличия, особенности)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8" marR="569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Строим вездеход или придумать своё средство передвижения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8" marR="569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35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            1 неделя </a:t>
                      </a: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Воспитатели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8" marR="569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- Северные просторы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8" marR="569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064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2 неделя </a:t>
                      </a: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Инструктор по физической</a:t>
                      </a: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культуре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8" marR="569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- Поход в тундру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8" marR="569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064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3 неделя </a:t>
                      </a: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Педагог-психолог, учитель-логопед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8" marR="569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- Звуки тундры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8" marR="569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064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4 неделя </a:t>
                      </a: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Педагог дополнительного образования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8" marR="569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- Грибы для белки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8" marR="569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06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u="sng">
                          <a:latin typeface="Times New Roman"/>
                          <a:ea typeface="Calibri"/>
                          <a:cs typeface="Times New Roman"/>
                        </a:rPr>
                        <a:t>Октябрь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8" marR="569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>
                          <a:latin typeface="Times New Roman"/>
                          <a:ea typeface="Calibri"/>
                          <a:cs typeface="Times New Roman"/>
                        </a:rPr>
                        <a:t>Дары природы (растения, грибы, ягоды, и т.д.)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8" marR="569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Грибы сконструировать, можно лукошко, кузовок, с </a:t>
                      </a:r>
                      <a:r>
                        <a:rPr lang="ru-RU" sz="900" dirty="0" err="1">
                          <a:latin typeface="Times New Roman"/>
                          <a:ea typeface="Calibri"/>
                          <a:cs typeface="Times New Roman"/>
                        </a:rPr>
                        <a:t>пом.чего</a:t>
                      </a: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 собирают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8" marR="569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64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            1 неделя </a:t>
                      </a: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Воспитатели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8" marR="569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- Кто на Севере живёт, что на Севере растёт?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8" marR="569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388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2 неделя </a:t>
                      </a: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Инструктор по физической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культуре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8" marR="569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- Грибники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8" marR="569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064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3 неделя </a:t>
                      </a: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Педагог-психолог; учитель-логопед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8" marR="569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- Лукошко здоровья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8" marR="569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591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4 неделя </a:t>
                      </a: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Педагог доп.образования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8" marR="569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-Золотая осень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8" marR="569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38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u="sng">
                          <a:latin typeface="Times New Roman"/>
                          <a:ea typeface="Calibri"/>
                          <a:cs typeface="Times New Roman"/>
                        </a:rPr>
                        <a:t>Ноябрь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8" marR="569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>
                          <a:latin typeface="Times New Roman"/>
                          <a:ea typeface="Calibri"/>
                          <a:cs typeface="Times New Roman"/>
                        </a:rPr>
                        <a:t>Жилище (чум, многоэтажный дом, дом для животного)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8" marR="569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Строим чум (одна группа), дома современные (другая группа)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8" marR="569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91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1 неделя </a:t>
                      </a: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Воспитатели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8" marR="569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- Есть такой волшебный дом.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8" marR="569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388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2 неделя </a:t>
                      </a: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Инструктор по физической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культуре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8" marR="569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-Дома диких животных.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8" marR="569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064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3 неделя </a:t>
                      </a: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Педагог-психолог, учитель-логопед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8" marR="569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- Чум ненцев.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- Северные модники.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8" marR="569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591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4 неделя </a:t>
                      </a: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Педагог доп.оюразования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8" marR="569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- Как хозяйка устанавливает чум.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998" marR="569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6998" marR="569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714876" y="785791"/>
          <a:ext cx="4429124" cy="5306637"/>
        </p:xfrm>
        <a:graphic>
          <a:graphicData uri="http://schemas.openxmlformats.org/drawingml/2006/table">
            <a:tbl>
              <a:tblPr/>
              <a:tblGrid>
                <a:gridCol w="1772007"/>
                <a:gridCol w="1581862"/>
                <a:gridCol w="1075255"/>
              </a:tblGrid>
              <a:tr h="43828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Calibri"/>
                          <a:cs typeface="Times New Roman"/>
                        </a:rPr>
                        <a:t>                     </a:t>
                      </a:r>
                      <a:r>
                        <a:rPr lang="ru-RU" sz="900" b="1" u="sng" dirty="0">
                          <a:latin typeface="Times New Roman"/>
                          <a:ea typeface="Calibri"/>
                          <a:cs typeface="Times New Roman"/>
                        </a:rPr>
                        <a:t>Декабрь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>
                          <a:latin typeface="Times New Roman"/>
                          <a:ea typeface="Calibri"/>
                          <a:cs typeface="Times New Roman"/>
                        </a:rPr>
                        <a:t>Животные (дикие, Красной книги, вымершие животные-мамонты)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Животных строим, мамонтов, оленя, лису, по выбору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19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1 неделя </a:t>
                      </a: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Воспитатели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- По страницам Красной Книги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828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2 неделя </a:t>
                      </a: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Инструктор по физической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культуре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-В мире животных ЯНАО.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828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3 неделя </a:t>
                      </a: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Педагог-психолог, учитель-логопед.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- Красная книга ЯНАО.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- Помоги малышу найти маму.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871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Calibri"/>
                          <a:cs typeface="Times New Roman"/>
                        </a:rPr>
                        <a:t>4 неделя </a:t>
                      </a: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Педагог доп.образования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-Дальний родственник слона (история мамонтенка)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21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u="sng">
                          <a:latin typeface="Times New Roman"/>
                          <a:ea typeface="Calibri"/>
                          <a:cs typeface="Times New Roman"/>
                        </a:rPr>
                        <a:t>Январь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>
                          <a:latin typeface="Times New Roman"/>
                          <a:ea typeface="Calibri"/>
                          <a:cs typeface="Times New Roman"/>
                        </a:rPr>
                        <a:t>Обычаи, традиции северных народов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Ненецкие узоры, флаги…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19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1 неделя </a:t>
                      </a: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Воспитатели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- Обряд первой морошки.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- Рождение ребёнка.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828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2 неделя </a:t>
                      </a: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Инструктор по физической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культуре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- Народные сказки.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828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3 неделя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Педагог-психолог,  учитель-логопед.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- Приметы северных народов.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- Встреча со сказкой.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219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4 неделя </a:t>
                      </a: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Педагог доп.образования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-Иллюстрации к сказке «Кукушка»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87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u="sng">
                          <a:latin typeface="Times New Roman"/>
                          <a:ea typeface="Calibri"/>
                          <a:cs typeface="Times New Roman"/>
                        </a:rPr>
                        <a:t>Февраль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>
                          <a:latin typeface="Times New Roman"/>
                          <a:ea typeface="Calibri"/>
                          <a:cs typeface="Times New Roman"/>
                        </a:rPr>
                        <a:t>Народные промыслы (рыбалка, оленеводство…)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Оленя, рыбу, лодку, буран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09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1 неделя </a:t>
                      </a: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Воспитатели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- Хозяйка чума.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828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2 неделя </a:t>
                      </a: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Инструктор по физической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культуре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- Рыбак и рыбки.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219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3 неделя </a:t>
                      </a: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Педагог-психолог, учитель-логопед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- Без труда не вытянешь и рыбку из пруда.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219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4 неделя </a:t>
                      </a: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Педагог доп.образования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- Олень- кормилец и помощник в тундре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7543" marR="575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2992054" y="685801"/>
          <a:ext cx="4379091" cy="3657597"/>
        </p:xfrm>
        <a:graphic>
          <a:graphicData uri="http://schemas.openxmlformats.org/drawingml/2006/table">
            <a:tbl>
              <a:tblPr/>
              <a:tblGrid>
                <a:gridCol w="1251349"/>
                <a:gridCol w="1251349"/>
                <a:gridCol w="1117073"/>
                <a:gridCol w="759320"/>
              </a:tblGrid>
              <a:tr h="235974"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07" marR="45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 u="sng">
                          <a:latin typeface="Times New Roman"/>
                          <a:ea typeface="Calibri"/>
                          <a:cs typeface="Times New Roman"/>
                        </a:rPr>
                        <a:t>Март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07" marR="45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 i="1">
                          <a:latin typeface="Times New Roman"/>
                          <a:ea typeface="Calibri"/>
                          <a:cs typeface="Times New Roman"/>
                        </a:rPr>
                        <a:t>Праздники коренных народов Севера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07" marR="45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Украшение одежды на праздник ко Дню Оленевода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07" marR="45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9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Calibri"/>
                          <a:cs typeface="Times New Roman"/>
                        </a:rPr>
                        <a:t>1 неделя </a:t>
                      </a: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Воспитатели 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07" marR="45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- Ярмарка ненецких игр. 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07" marR="45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39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Calibri"/>
                          <a:cs typeface="Times New Roman"/>
                        </a:rPr>
                        <a:t>2 неделя </a:t>
                      </a: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Инструктор по физической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культуре 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07" marR="45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- Путешествие в Страну праздников коренных жителей.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07" marR="45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59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Calibri"/>
                          <a:cs typeface="Times New Roman"/>
                        </a:rPr>
                        <a:t>3 неделя </a:t>
                      </a: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Педагог-психолог, учитель-логопед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07" marR="45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- Делу время – потехе час.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07" marR="45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59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Calibri"/>
                          <a:cs typeface="Times New Roman"/>
                        </a:rPr>
                        <a:t>4 неделя </a:t>
                      </a: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Педагог доп.образования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07" marR="45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-«Северная красавица»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07" marR="45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7987"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07" marR="45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 u="sng">
                          <a:latin typeface="Times New Roman"/>
                          <a:ea typeface="Calibri"/>
                          <a:cs typeface="Times New Roman"/>
                        </a:rPr>
                        <a:t>Апрель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07" marR="45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 i="1">
                          <a:latin typeface="Times New Roman"/>
                          <a:ea typeface="Calibri"/>
                          <a:cs typeface="Times New Roman"/>
                        </a:rPr>
                        <a:t>Птицы Севера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07" marR="45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Птицы разные, гнездо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07" marR="45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9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Calibri"/>
                          <a:cs typeface="Times New Roman"/>
                        </a:rPr>
                        <a:t>1 неделя </a:t>
                      </a: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Воспитатели 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07" marR="45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- Священная птица.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07" marR="45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39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Calibri"/>
                          <a:cs typeface="Times New Roman"/>
                        </a:rPr>
                        <a:t>2 неделя </a:t>
                      </a: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Инструктор по физической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культуре 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07" marR="45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- Вороний день.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07" marR="45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59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Calibri"/>
                          <a:cs typeface="Times New Roman"/>
                        </a:rPr>
                        <a:t>3 неделя </a:t>
                      </a: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Педагог-психолог, учитель-логопед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07" marR="45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- Фауна ЯНАО.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07" marR="45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59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Calibri"/>
                          <a:cs typeface="Times New Roman"/>
                        </a:rPr>
                        <a:t>4 неделя </a:t>
                      </a: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Педагог доп.образования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07" marR="45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- Прилетели пуночки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07" marR="45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5974"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07" marR="45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 u="sng">
                          <a:latin typeface="Times New Roman"/>
                          <a:ea typeface="Calibri"/>
                          <a:cs typeface="Times New Roman"/>
                        </a:rPr>
                        <a:t>Май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07" marR="45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 i="1">
                          <a:latin typeface="Times New Roman"/>
                          <a:ea typeface="Calibri"/>
                          <a:cs typeface="Times New Roman"/>
                        </a:rPr>
                        <a:t>Изделия ненецких мастеров (ремесло)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07" marR="45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Нож, чашку, сумки для перевозки домашних предметов, детские люльки, орудия труда, предметы из дерева и кости, что захотят, по выбору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07" marR="45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9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Calibri"/>
                          <a:cs typeface="Times New Roman"/>
                        </a:rPr>
                        <a:t>1 неделя </a:t>
                      </a: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Воспитатели 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07" marR="45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- Экскурсия «Выставка изделий коренных народов севера».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07" marR="45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39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Calibri"/>
                          <a:cs typeface="Times New Roman"/>
                        </a:rPr>
                        <a:t>2 неделя </a:t>
                      </a: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Инструктор по физической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культуре 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07" marR="45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- Лавка изделий.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07" marR="45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59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Calibri"/>
                          <a:cs typeface="Times New Roman"/>
                        </a:rPr>
                        <a:t>3 неделя </a:t>
                      </a: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Педагог-психолог, учитель-логопед.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07" marR="45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- Орнамент в изделиях ненецких мастеров.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07" marR="45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59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Calibri"/>
                          <a:cs typeface="Times New Roman"/>
                        </a:rPr>
                        <a:t>4 неделя </a:t>
                      </a: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Педагог доп.образования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07" marR="45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/>
                          <a:ea typeface="Calibri"/>
                          <a:cs typeface="Times New Roman"/>
                        </a:rPr>
                        <a:t>-Волшебная сумочка»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07" marR="45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 1\Desktop\8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6572" cy="683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857356" y="285728"/>
            <a:ext cx="60722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ГРАФИК ПОГРУЖЕНИЙ </a:t>
            </a:r>
          </a:p>
        </p:txBody>
      </p:sp>
      <p:pic>
        <p:nvPicPr>
          <p:cNvPr id="8" name="Picture 1" descr="G:\эмблема Белый медвежонок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214290"/>
            <a:ext cx="114300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000099" y="1071542"/>
          <a:ext cx="7858181" cy="4786349"/>
        </p:xfrm>
        <a:graphic>
          <a:graphicData uri="http://schemas.openxmlformats.org/drawingml/2006/table">
            <a:tbl>
              <a:tblPr/>
              <a:tblGrid>
                <a:gridCol w="467856"/>
                <a:gridCol w="4023179"/>
                <a:gridCol w="2004564"/>
                <a:gridCol w="1362582"/>
              </a:tblGrid>
              <a:tr h="308796"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118" marR="50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u="sng">
                          <a:latin typeface="Times New Roman"/>
                          <a:ea typeface="Calibri"/>
                          <a:cs typeface="Times New Roman"/>
                        </a:rPr>
                        <a:t>Март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118" marR="50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i="1">
                          <a:latin typeface="Times New Roman"/>
                          <a:ea typeface="Calibri"/>
                          <a:cs typeface="Times New Roman"/>
                        </a:rPr>
                        <a:t>Праздники коренных народов Севера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118" marR="50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Украшение одежды на праздник ко Дню Оленевода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118" marR="50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1 неделя </a:t>
                      </a: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Воспитатели 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118" marR="50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- Ярмарка ненецких игр. 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118" marR="50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31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2 неделя </a:t>
                      </a: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Инструктор по физической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культуре 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118" marR="50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- Путешествие в Страну праздников коренных жителей.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118" marR="50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87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3 неделя </a:t>
                      </a: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Педагог-психолог, учитель-логопед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118" marR="50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- Делу время – потехе час.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118" marR="50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87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4 неделя </a:t>
                      </a: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Педагог доп.образования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118" marR="50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-«Северная красавица»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118" marR="50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4399"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118" marR="50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u="sng">
                          <a:latin typeface="Times New Roman"/>
                          <a:ea typeface="Calibri"/>
                          <a:cs typeface="Times New Roman"/>
                        </a:rPr>
                        <a:t>Апрель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118" marR="50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i="1">
                          <a:latin typeface="Times New Roman"/>
                          <a:ea typeface="Calibri"/>
                          <a:cs typeface="Times New Roman"/>
                        </a:rPr>
                        <a:t>Птицы Севера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118" marR="50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Птицы разные, гнездо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118" marR="50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1 неделя </a:t>
                      </a: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Воспитатели 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118" marR="50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- Священная птица.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118" marR="50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31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2 неделя </a:t>
                      </a: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Инструктор по физической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культуре 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118" marR="50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- Вороний день.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118" marR="50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87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3 неделя </a:t>
                      </a: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Педагог-психолог, учитель-логопед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118" marR="50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- Фауна ЯНАО.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118" marR="50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87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4 неделя </a:t>
                      </a: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Педагог доп.образования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118" marR="50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- Прилетели пуночки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118" marR="50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8796"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118" marR="50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u="sng">
                          <a:latin typeface="Times New Roman"/>
                          <a:ea typeface="Calibri"/>
                          <a:cs typeface="Times New Roman"/>
                        </a:rPr>
                        <a:t>Май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118" marR="50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i="1">
                          <a:latin typeface="Times New Roman"/>
                          <a:ea typeface="Calibri"/>
                          <a:cs typeface="Times New Roman"/>
                        </a:rPr>
                        <a:t>Изделия ненецких мастеров (ремесло)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118" marR="50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Нож, чашку, сумки для перевозки домашних предметов, детские люльки, орудия труда, предметы из дерева и кости, что захотят, по выбору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118" marR="50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31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1 неделя </a:t>
                      </a: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Воспитатели 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118" marR="50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- Экскурсия «Выставка изделий коренных народов севера».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118" marR="50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31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2 неделя </a:t>
                      </a: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Инструктор по физической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культуре 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118" marR="50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- Лавка изделий.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118" marR="50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87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3 неделя </a:t>
                      </a: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Педагог-психолог, учитель-логопед.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118" marR="50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- Орнамент в изделиях ненецких мастеров.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118" marR="50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87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4 неделя </a:t>
                      </a: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Педагог доп.образования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118" marR="50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-Волшебная сумочка»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118" marR="50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 1\Desktop\8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00"/>
            <a:ext cx="9121439" cy="677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14414" y="285729"/>
            <a:ext cx="72152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ЭТАПЫ КОНТРОЛЬНЫХ ТОЧЕК </a:t>
            </a:r>
          </a:p>
        </p:txBody>
      </p:sp>
      <p:pic>
        <p:nvPicPr>
          <p:cNvPr id="6" name="Picture 1" descr="G:\эмблема Белый медвежонок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14300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214282" y="1000109"/>
            <a:ext cx="8786874" cy="627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u="sng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Организационно-подготовительный:  сентябрь 2019г. – май 2020г.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Создание творческих групп педагогов по разработке архитектуры модели погружения в соответствии с 2 направлениями;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наполнение содержанием модели погружения (разработка мини-проектов).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-представление «погружений» для реализации проекта «Маленькая территория больших открытий»;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иагностика уровня развития дивергентного мышления детей старших и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подготовительных к школе групп.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b="1" u="sng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Апробация модели погружений: сентябрь 2019г. – май 2020г. </a:t>
            </a:r>
            <a:endParaRPr lang="ru-RU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b="1" dirty="0" smtClean="0"/>
              <a:t>- </a:t>
            </a:r>
            <a:r>
              <a:rPr lang="ru-RU" sz="1600" dirty="0" smtClean="0"/>
              <a:t>Диагностика уровня развития дивергентного мышления детей старшей и подготовительной к школе групп, </a:t>
            </a:r>
          </a:p>
          <a:p>
            <a:pPr algn="just"/>
            <a:r>
              <a:rPr lang="ru-RU" sz="1600" dirty="0" smtClean="0"/>
              <a:t>  - создание, разработка целей и задачей дидактической игры «Идём за дарами тундры» на  острове «</a:t>
            </a:r>
            <a:r>
              <a:rPr lang="ru-RU" sz="1600" dirty="0" err="1" smtClean="0"/>
              <a:t>Эдейко</a:t>
            </a:r>
            <a:r>
              <a:rPr lang="ru-RU" sz="1600" dirty="0" smtClean="0"/>
              <a:t>».</a:t>
            </a:r>
          </a:p>
          <a:p>
            <a:pPr algn="just"/>
            <a:r>
              <a:rPr lang="ru-RU" sz="1600" dirty="0" smtClean="0"/>
              <a:t>- отчёт-презентация о реализации проекта «Маленькая территория  больших открытий»</a:t>
            </a:r>
          </a:p>
          <a:p>
            <a:pPr algn="just"/>
            <a:r>
              <a:rPr lang="ru-RU" sz="1600" dirty="0" smtClean="0"/>
              <a:t>- создание </a:t>
            </a:r>
            <a:r>
              <a:rPr lang="ru-RU" sz="1600" dirty="0" err="1" smtClean="0"/>
              <a:t>видео-фильма</a:t>
            </a:r>
            <a:r>
              <a:rPr lang="ru-RU" sz="1600" dirty="0" smtClean="0"/>
              <a:t> о реализации проекта «Маленькая территория больших открытий»</a:t>
            </a:r>
          </a:p>
          <a:p>
            <a:pPr algn="just"/>
            <a:r>
              <a:rPr lang="ru-RU" sz="1600" dirty="0" smtClean="0"/>
              <a:t>- диагностика уровня развития дивергентного мышления детей старшей и подготовительной к школе групп, анализ результативности деятельности модели погружения «Острова успеха».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 1\Desktop\8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85" y="85779"/>
            <a:ext cx="9121439" cy="677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14414" y="285728"/>
            <a:ext cx="72152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ЭТАПЫ КОНТРОЛЬНЫХ ТОЧЕК </a:t>
            </a:r>
          </a:p>
        </p:txBody>
      </p:sp>
      <p:pic>
        <p:nvPicPr>
          <p:cNvPr id="6" name="Picture 1" descr="G:\эмблема Белый медвежонок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42852"/>
            <a:ext cx="114300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214282" y="785794"/>
            <a:ext cx="8786874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700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u="sng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Апробация модели погружений: сентябрь 2020г. – май 2021г. </a:t>
            </a:r>
            <a:endParaRPr lang="ru-RU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Диагностика уровня развития дивергентного мышления  детей (начало года)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Презентация зон погружения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Конспект погружения «Узорная письменность» в подготовительной к школе группе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Презентация погружения «Узорная письменность»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Менторинг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«Развитие дивергентного мышления»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Презентация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лэпбуков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Участие в муниципальном аукционе методических разработок с предоставлением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видео-ролика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игры на дивергентное мышление «В гостях у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Эдейко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Отчёт о реализации проекта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-Диагностика уровня развития дивергентного мышления детей, анализ результативности деятельности модели погружения «Острова успеха».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 1\Desktop\8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85" y="85779"/>
            <a:ext cx="9121439" cy="677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-214338"/>
            <a:ext cx="878684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 smtClean="0"/>
          </a:p>
          <a:p>
            <a:pPr algn="ctr"/>
            <a:r>
              <a:rPr lang="ru-RU" sz="32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Диагностика за 2019-2020 учебный год</a:t>
            </a:r>
          </a:p>
          <a:p>
            <a:pPr algn="ctr"/>
            <a:endParaRPr lang="ru-RU" sz="32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32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32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32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32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32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32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2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9750069"/>
              </p:ext>
            </p:extLst>
          </p:nvPr>
        </p:nvGraphicFramePr>
        <p:xfrm>
          <a:off x="395537" y="620688"/>
          <a:ext cx="3672408" cy="50194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8191"/>
                <a:gridCol w="928579"/>
                <a:gridCol w="928579"/>
                <a:gridCol w="887059"/>
              </a:tblGrid>
              <a:tr h="1309683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Результаты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Теста дивергентного (творческого) мышления ( </a:t>
                      </a:r>
                      <a:r>
                        <a:rPr lang="ru-RU" sz="1100" dirty="0" err="1">
                          <a:effectLst/>
                        </a:rPr>
                        <a:t>Ф.Вильямс</a:t>
                      </a:r>
                      <a:r>
                        <a:rPr lang="ru-RU" sz="1100" dirty="0">
                          <a:effectLst/>
                        </a:rPr>
                        <a:t>)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Результаты</a:t>
                      </a:r>
                      <a:br>
                        <a:rPr lang="ru-RU" sz="1000">
                          <a:effectLst/>
                        </a:rPr>
                      </a:br>
                      <a:r>
                        <a:rPr lang="ru-RU" sz="1000">
                          <a:effectLst/>
                        </a:rPr>
                        <a:t>экспресс-диагностики Н.Н..Павлова – Л.Г.Руденко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(креативное мышление)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59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н/г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к/г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н/г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к/г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</a:tr>
              <a:tr h="215951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Старшая </a:t>
                      </a:r>
                      <a:r>
                        <a:rPr lang="ru-RU" sz="1100" dirty="0" smtClean="0">
                          <a:effectLst/>
                        </a:rPr>
                        <a:t>группа 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3781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6770" algn="l"/>
                        </a:tabLst>
                      </a:pPr>
                      <a:r>
                        <a:rPr lang="ru-RU" sz="1100">
                          <a:effectLst/>
                        </a:rPr>
                        <a:t>Высокий уровень – 0</a:t>
                      </a:r>
                      <a:endParaRPr lang="ru-RU" sz="100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6770" algn="l"/>
                        </a:tabLst>
                      </a:pPr>
                      <a:r>
                        <a:rPr lang="ru-RU" sz="1100" dirty="0">
                          <a:effectLst/>
                        </a:rPr>
                        <a:t>Высокий уровень –0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6770" algn="l"/>
                        </a:tabLst>
                      </a:pPr>
                      <a:r>
                        <a:rPr lang="ru-RU" sz="1000" dirty="0">
                          <a:effectLst/>
                        </a:rPr>
                        <a:t>Высокий уровень  – </a:t>
                      </a:r>
                      <a:r>
                        <a:rPr lang="ru-RU" sz="1000" dirty="0" smtClean="0">
                          <a:effectLst/>
                        </a:rPr>
                        <a:t>3</a:t>
                      </a:r>
                      <a:r>
                        <a:rPr lang="ru-RU" sz="1000" baseline="0" dirty="0" smtClean="0">
                          <a:effectLst/>
                        </a:rPr>
                        <a:t> чел</a:t>
                      </a:r>
                      <a:r>
                        <a:rPr lang="ru-RU" sz="1000" dirty="0" smtClean="0">
                          <a:effectLst/>
                        </a:rPr>
                        <a:t>.(27%)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6770" algn="l"/>
                        </a:tabLst>
                      </a:pPr>
                      <a:r>
                        <a:rPr lang="ru-RU" sz="1100" dirty="0">
                          <a:effectLst/>
                        </a:rPr>
                        <a:t>Высокий уровень –3 чел (27%)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</a:tr>
              <a:tr h="117843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6770" algn="l"/>
                        </a:tabLst>
                      </a:pPr>
                      <a:r>
                        <a:rPr lang="ru-RU" sz="1100" dirty="0">
                          <a:effectLst/>
                        </a:rPr>
                        <a:t>Средний уровень – 7 чел. (</a:t>
                      </a:r>
                      <a:r>
                        <a:rPr lang="ru-RU" sz="1100" dirty="0" smtClean="0">
                          <a:effectLst/>
                        </a:rPr>
                        <a:t>64%)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6770" algn="l"/>
                        </a:tabLs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6770" algn="l"/>
                        </a:tabLst>
                      </a:pPr>
                      <a:r>
                        <a:rPr lang="ru-RU" sz="1100">
                          <a:effectLst/>
                        </a:rPr>
                        <a:t>Средний уровень –8 чел. (73)</a:t>
                      </a:r>
                      <a:endParaRPr lang="ru-RU" sz="100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6770" algn="l"/>
                        </a:tabLs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6770" algn="l"/>
                        </a:tabLst>
                      </a:pPr>
                      <a:r>
                        <a:rPr lang="ru-RU" sz="1000" dirty="0">
                          <a:effectLst/>
                        </a:rPr>
                        <a:t>Средний уровень – 7 чел.(</a:t>
                      </a:r>
                      <a:r>
                        <a:rPr lang="ru-RU" sz="1000" dirty="0" smtClean="0">
                          <a:effectLst/>
                        </a:rPr>
                        <a:t>64%)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6770" algn="l"/>
                        </a:tabLst>
                      </a:pPr>
                      <a:r>
                        <a:rPr lang="ru-RU" sz="1100" dirty="0">
                          <a:effectLst/>
                        </a:rPr>
                        <a:t>Средний уровень –7 чел (64%)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6770" algn="l"/>
                        </a:tabLs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</a:tr>
              <a:tr h="93781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6770" algn="l"/>
                        </a:tabLst>
                      </a:pPr>
                      <a:r>
                        <a:rPr lang="ru-RU" sz="1100" dirty="0">
                          <a:effectLst/>
                        </a:rPr>
                        <a:t>Низкий уровень  - 4 чел. (</a:t>
                      </a:r>
                      <a:r>
                        <a:rPr lang="ru-RU" sz="1100" dirty="0" smtClean="0">
                          <a:effectLst/>
                        </a:rPr>
                        <a:t>36%)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6770" algn="l"/>
                        </a:tabLst>
                      </a:pPr>
                      <a:r>
                        <a:rPr lang="ru-RU" sz="1100">
                          <a:effectLst/>
                        </a:rPr>
                        <a:t>Низкий уровень  -3 чел (27%)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Низкий уровень  - </a:t>
                      </a:r>
                      <a:r>
                        <a:rPr lang="ru-RU" sz="1000" dirty="0" smtClean="0">
                          <a:effectLst/>
                        </a:rPr>
                        <a:t>1чел. </a:t>
                      </a:r>
                      <a:r>
                        <a:rPr lang="ru-RU" sz="1000" dirty="0">
                          <a:effectLst/>
                        </a:rPr>
                        <a:t>(</a:t>
                      </a:r>
                      <a:r>
                        <a:rPr lang="ru-RU" sz="1000" dirty="0" smtClean="0">
                          <a:effectLst/>
                        </a:rPr>
                        <a:t>9 </a:t>
                      </a:r>
                      <a:r>
                        <a:rPr lang="ru-RU" sz="1000" dirty="0">
                          <a:effectLst/>
                        </a:rPr>
                        <a:t>%)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6770" algn="l"/>
                        </a:tabLst>
                      </a:pPr>
                      <a:r>
                        <a:rPr lang="ru-RU" sz="1100" dirty="0">
                          <a:effectLst/>
                        </a:rPr>
                        <a:t>Низкий уровень  -</a:t>
                      </a:r>
                      <a:r>
                        <a:rPr lang="ru-RU" sz="1100" dirty="0" smtClean="0">
                          <a:effectLst/>
                        </a:rPr>
                        <a:t>1чел. </a:t>
                      </a:r>
                      <a:r>
                        <a:rPr lang="ru-RU" sz="1100" dirty="0">
                          <a:effectLst/>
                        </a:rPr>
                        <a:t>( 9%)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223092"/>
              </p:ext>
            </p:extLst>
          </p:nvPr>
        </p:nvGraphicFramePr>
        <p:xfrm>
          <a:off x="4393421" y="692696"/>
          <a:ext cx="4061980" cy="48965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6654"/>
                <a:gridCol w="1027084"/>
                <a:gridCol w="1027084"/>
                <a:gridCol w="981158"/>
              </a:tblGrid>
              <a:tr h="1287236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Результаты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Теста дивергентного (творческого) мышления ( </a:t>
                      </a:r>
                      <a:r>
                        <a:rPr lang="ru-RU" sz="1100" dirty="0" err="1">
                          <a:effectLst/>
                        </a:rPr>
                        <a:t>Ф.Вильямс</a:t>
                      </a:r>
                      <a:r>
                        <a:rPr lang="ru-RU" sz="1100" dirty="0">
                          <a:effectLst/>
                        </a:rPr>
                        <a:t>)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Результаты</a:t>
                      </a:r>
                      <a:br>
                        <a:rPr lang="ru-RU" sz="1000">
                          <a:effectLst/>
                        </a:rPr>
                      </a:br>
                      <a:r>
                        <a:rPr lang="ru-RU" sz="1000">
                          <a:effectLst/>
                        </a:rPr>
                        <a:t>экспресс-диагностики Н.Н..Павлова – Л.Г.Руденко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(креативное мышление)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76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н/г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к/г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н/г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к/г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</a:tr>
              <a:tr h="277639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Подготовительная группа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1055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6770" algn="l"/>
                        </a:tabLst>
                      </a:pPr>
                      <a:r>
                        <a:rPr lang="ru-RU" sz="1100">
                          <a:effectLst/>
                        </a:rPr>
                        <a:t>Высокий уровень – 0</a:t>
                      </a:r>
                      <a:endParaRPr lang="ru-RU" sz="100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6770" algn="l"/>
                        </a:tabLst>
                      </a:pPr>
                      <a:r>
                        <a:rPr lang="ru-RU" sz="1100" dirty="0">
                          <a:effectLst/>
                        </a:rPr>
                        <a:t>Высокий уровень – 2 </a:t>
                      </a:r>
                      <a:r>
                        <a:rPr lang="ru-RU" sz="1100" dirty="0" smtClean="0">
                          <a:effectLst/>
                        </a:rPr>
                        <a:t>чел (22</a:t>
                      </a:r>
                      <a:r>
                        <a:rPr lang="ru-RU" sz="1100" dirty="0">
                          <a:effectLst/>
                        </a:rPr>
                        <a:t>%)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6770" algn="l"/>
                        </a:tabLst>
                      </a:pPr>
                      <a:r>
                        <a:rPr lang="ru-RU" sz="1000" dirty="0">
                          <a:effectLst/>
                        </a:rPr>
                        <a:t>Высокий уровень  – 0 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6770" algn="l"/>
                        </a:tabLst>
                      </a:pPr>
                      <a:r>
                        <a:rPr lang="ru-RU" sz="1100">
                          <a:effectLst/>
                        </a:rPr>
                        <a:t>Высокий уровень –2 чел (22%)</a:t>
                      </a:r>
                      <a:endParaRPr lang="ru-RU" sz="100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</a:tr>
              <a:tr h="111055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6770" algn="l"/>
                        </a:tabLst>
                      </a:pPr>
                      <a:r>
                        <a:rPr lang="ru-RU" sz="1100">
                          <a:effectLst/>
                        </a:rPr>
                        <a:t>Средний уровень – 6 чел. (67%)</a:t>
                      </a:r>
                      <a:endParaRPr lang="ru-RU" sz="100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6770" algn="l"/>
                        </a:tabLs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6770" algn="l"/>
                        </a:tabLst>
                      </a:pPr>
                      <a:r>
                        <a:rPr lang="ru-RU" sz="1100">
                          <a:effectLst/>
                        </a:rPr>
                        <a:t>Средний уровень –7 чел. (78%)</a:t>
                      </a:r>
                      <a:endParaRPr lang="ru-RU" sz="100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6770" algn="l"/>
                        </a:tabLs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6770" algn="l"/>
                        </a:tabLst>
                      </a:pPr>
                      <a:r>
                        <a:rPr lang="ru-RU" sz="1000" dirty="0">
                          <a:effectLst/>
                        </a:rPr>
                        <a:t>Средний уровень – 8 чел.(89%)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6770" algn="l"/>
                        </a:tabLst>
                      </a:pPr>
                      <a:r>
                        <a:rPr lang="ru-RU" sz="1100">
                          <a:effectLst/>
                        </a:rPr>
                        <a:t>Средний уровень –7 чел (78%)</a:t>
                      </a:r>
                      <a:endParaRPr lang="ru-RU" sz="100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6770" algn="l"/>
                        </a:tabLs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</a:tr>
              <a:tr h="83291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6770" algn="l"/>
                        </a:tabLst>
                      </a:pPr>
                      <a:r>
                        <a:rPr lang="ru-RU" sz="1100">
                          <a:effectLst/>
                        </a:rPr>
                        <a:t>Низкий уровень  - 3 чел. (33%)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6770" algn="l"/>
                        </a:tabLst>
                      </a:pPr>
                      <a:r>
                        <a:rPr lang="ru-RU" sz="1100">
                          <a:effectLst/>
                        </a:rPr>
                        <a:t>Низкий уровень  - 0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Низкий уровень  - </a:t>
                      </a:r>
                      <a:r>
                        <a:rPr lang="ru-RU" sz="1000" smtClean="0">
                          <a:effectLst/>
                        </a:rPr>
                        <a:t>1</a:t>
                      </a:r>
                      <a:r>
                        <a:rPr lang="ru-RU" sz="1000" baseline="0" smtClean="0">
                          <a:effectLst/>
                        </a:rPr>
                        <a:t> чел</a:t>
                      </a:r>
                      <a:r>
                        <a:rPr lang="ru-RU" sz="1000" smtClean="0">
                          <a:effectLst/>
                        </a:rPr>
                        <a:t>. </a:t>
                      </a:r>
                      <a:r>
                        <a:rPr lang="ru-RU" sz="1000" dirty="0">
                          <a:effectLst/>
                        </a:rPr>
                        <a:t>(11 %)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6770" algn="l"/>
                        </a:tabLst>
                      </a:pPr>
                      <a:r>
                        <a:rPr lang="ru-RU" sz="1100" dirty="0">
                          <a:effectLst/>
                        </a:rPr>
                        <a:t>Низкий уровень  - 0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</a:tr>
            </a:tbl>
          </a:graphicData>
        </a:graphic>
      </p:graphicFrame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 1\Desktop\8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85" y="85779"/>
            <a:ext cx="9121439" cy="677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-214338"/>
            <a:ext cx="8786842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 smtClean="0"/>
          </a:p>
          <a:p>
            <a:pPr algn="ctr"/>
            <a:r>
              <a:rPr lang="ru-RU" sz="32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Диагностика за 2020-2021 учебный год</a:t>
            </a:r>
          </a:p>
          <a:p>
            <a:pPr algn="ctr"/>
            <a:endParaRPr lang="ru-RU" sz="32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32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32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32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32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32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32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32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2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8968992"/>
              </p:ext>
            </p:extLst>
          </p:nvPr>
        </p:nvGraphicFramePr>
        <p:xfrm>
          <a:off x="4644008" y="692696"/>
          <a:ext cx="3997106" cy="48703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6654"/>
                <a:gridCol w="1027084"/>
                <a:gridCol w="1027084"/>
                <a:gridCol w="916284"/>
              </a:tblGrid>
              <a:tr h="1287236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Результаты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Теста дивергентного (творческого) мышления ( </a:t>
                      </a:r>
                      <a:r>
                        <a:rPr lang="ru-RU" sz="1100" dirty="0" err="1">
                          <a:effectLst/>
                        </a:rPr>
                        <a:t>Ф.Вильямс</a:t>
                      </a:r>
                      <a:r>
                        <a:rPr lang="ru-RU" sz="1100" dirty="0">
                          <a:effectLst/>
                        </a:rPr>
                        <a:t>)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Результаты</a:t>
                      </a:r>
                      <a:br>
                        <a:rPr lang="ru-RU" sz="1000" dirty="0">
                          <a:effectLst/>
                        </a:rPr>
                      </a:br>
                      <a:r>
                        <a:rPr lang="ru-RU" sz="1000" dirty="0">
                          <a:effectLst/>
                        </a:rPr>
                        <a:t>экспресс-диагностики </a:t>
                      </a:r>
                      <a:r>
                        <a:rPr lang="ru-RU" sz="1000" dirty="0" err="1">
                          <a:effectLst/>
                        </a:rPr>
                        <a:t>Н.Н..Павлова</a:t>
                      </a:r>
                      <a:r>
                        <a:rPr lang="ru-RU" sz="1000" dirty="0">
                          <a:effectLst/>
                        </a:rPr>
                        <a:t> – </a:t>
                      </a:r>
                      <a:r>
                        <a:rPr lang="ru-RU" sz="1000" dirty="0" err="1">
                          <a:effectLst/>
                        </a:rPr>
                        <a:t>Л.Г.Руденко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(креативное мышление)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493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н/г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к/г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н/г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к/г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</a:tr>
              <a:tr h="277639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Подготовительная группа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1055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6770" algn="l"/>
                        </a:tabLst>
                      </a:pPr>
                      <a:r>
                        <a:rPr lang="ru-RU" sz="1100" dirty="0">
                          <a:effectLst/>
                        </a:rPr>
                        <a:t>Высокий уровень – 0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6770" algn="l"/>
                        </a:tabLst>
                      </a:pPr>
                      <a:r>
                        <a:rPr lang="ru-RU" sz="1100" dirty="0">
                          <a:effectLst/>
                        </a:rPr>
                        <a:t>Высокий уровень – </a:t>
                      </a:r>
                      <a:r>
                        <a:rPr lang="ru-RU" sz="1100" dirty="0" smtClean="0">
                          <a:effectLst/>
                        </a:rPr>
                        <a:t>5 чел </a:t>
                      </a:r>
                      <a:r>
                        <a:rPr lang="ru-RU" sz="1100" dirty="0">
                          <a:effectLst/>
                        </a:rPr>
                        <a:t>(</a:t>
                      </a:r>
                      <a:r>
                        <a:rPr lang="ru-RU" sz="1100" dirty="0" smtClean="0">
                          <a:effectLst/>
                        </a:rPr>
                        <a:t>29%)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6770" algn="l"/>
                        </a:tabLst>
                      </a:pPr>
                      <a:r>
                        <a:rPr lang="ru-RU" sz="1000" dirty="0">
                          <a:effectLst/>
                        </a:rPr>
                        <a:t>Высокий уровень  – </a:t>
                      </a:r>
                      <a:r>
                        <a:rPr lang="ru-RU" sz="1000" dirty="0" smtClean="0">
                          <a:effectLst/>
                        </a:rPr>
                        <a:t>3</a:t>
                      </a:r>
                      <a:r>
                        <a:rPr lang="ru-RU" sz="1000" baseline="0" dirty="0" smtClean="0">
                          <a:effectLst/>
                        </a:rPr>
                        <a:t> чел (27%)</a:t>
                      </a:r>
                      <a:r>
                        <a:rPr lang="ru-RU" sz="1000" dirty="0" smtClean="0">
                          <a:effectLst/>
                        </a:rPr>
                        <a:t> 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6770" algn="l"/>
                        </a:tabLst>
                      </a:pPr>
                      <a:r>
                        <a:rPr lang="ru-RU" sz="1100" dirty="0">
                          <a:effectLst/>
                        </a:rPr>
                        <a:t>Высокий уровень </a:t>
                      </a:r>
                      <a:r>
                        <a:rPr lang="ru-RU" sz="1100" dirty="0" smtClean="0">
                          <a:effectLst/>
                        </a:rPr>
                        <a:t>–3 </a:t>
                      </a:r>
                      <a:r>
                        <a:rPr lang="ru-RU" sz="1100" dirty="0">
                          <a:effectLst/>
                        </a:rPr>
                        <a:t>чел </a:t>
                      </a:r>
                      <a:r>
                        <a:rPr lang="ru-RU" sz="1100" dirty="0" smtClean="0">
                          <a:effectLst/>
                        </a:rPr>
                        <a:t>(18%)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</a:tr>
              <a:tr h="111055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6770" algn="l"/>
                        </a:tabLst>
                      </a:pPr>
                      <a:r>
                        <a:rPr lang="ru-RU" sz="1100" dirty="0">
                          <a:effectLst/>
                        </a:rPr>
                        <a:t>Средний уровень – </a:t>
                      </a:r>
                      <a:r>
                        <a:rPr lang="ru-RU" sz="1100" dirty="0" smtClean="0">
                          <a:effectLst/>
                        </a:rPr>
                        <a:t>8 </a:t>
                      </a:r>
                      <a:r>
                        <a:rPr lang="ru-RU" sz="1100" dirty="0">
                          <a:effectLst/>
                        </a:rPr>
                        <a:t>чел. </a:t>
                      </a:r>
                      <a:r>
                        <a:rPr lang="ru-RU" sz="1100" dirty="0" smtClean="0">
                          <a:effectLst/>
                        </a:rPr>
                        <a:t>(73%)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6770" algn="l"/>
                        </a:tabLs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6770" algn="l"/>
                        </a:tabLst>
                      </a:pPr>
                      <a:r>
                        <a:rPr lang="ru-RU" sz="1100" dirty="0">
                          <a:effectLst/>
                        </a:rPr>
                        <a:t>Средний уровень </a:t>
                      </a:r>
                      <a:r>
                        <a:rPr lang="ru-RU" sz="1100" dirty="0" smtClean="0">
                          <a:effectLst/>
                        </a:rPr>
                        <a:t>–9 </a:t>
                      </a:r>
                      <a:r>
                        <a:rPr lang="ru-RU" sz="1100" dirty="0">
                          <a:effectLst/>
                        </a:rPr>
                        <a:t>чел. </a:t>
                      </a:r>
                      <a:r>
                        <a:rPr lang="ru-RU" sz="1100" dirty="0" smtClean="0">
                          <a:effectLst/>
                        </a:rPr>
                        <a:t>(53%)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6770" algn="l"/>
                        </a:tabLs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6770" algn="l"/>
                        </a:tabLst>
                      </a:pPr>
                      <a:r>
                        <a:rPr lang="ru-RU" sz="1000" dirty="0">
                          <a:effectLst/>
                        </a:rPr>
                        <a:t>Средний уровень – </a:t>
                      </a:r>
                      <a:r>
                        <a:rPr lang="ru-RU" sz="1000" dirty="0" smtClean="0">
                          <a:effectLst/>
                        </a:rPr>
                        <a:t>7 </a:t>
                      </a:r>
                      <a:r>
                        <a:rPr lang="ru-RU" sz="1000" dirty="0">
                          <a:effectLst/>
                        </a:rPr>
                        <a:t>чел</a:t>
                      </a:r>
                      <a:r>
                        <a:rPr lang="ru-RU" sz="1000" dirty="0" smtClean="0">
                          <a:effectLst/>
                        </a:rPr>
                        <a:t>.(64%)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6770" algn="l"/>
                        </a:tabLst>
                      </a:pPr>
                      <a:r>
                        <a:rPr lang="ru-RU" sz="1100" dirty="0">
                          <a:effectLst/>
                        </a:rPr>
                        <a:t>Средний </a:t>
                      </a:r>
                      <a:r>
                        <a:rPr lang="ru-RU" sz="1100" dirty="0" smtClean="0">
                          <a:effectLst/>
                        </a:rPr>
                        <a:t>уровень - 11 </a:t>
                      </a:r>
                      <a:r>
                        <a:rPr lang="ru-RU" sz="1100" dirty="0">
                          <a:effectLst/>
                        </a:rPr>
                        <a:t>чел </a:t>
                      </a:r>
                      <a:r>
                        <a:rPr lang="ru-RU" sz="1100" dirty="0" smtClean="0">
                          <a:effectLst/>
                        </a:rPr>
                        <a:t>(64%)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6770" algn="l"/>
                        </a:tabLs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</a:tr>
              <a:tr h="83291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6770" algn="l"/>
                        </a:tabLst>
                      </a:pPr>
                      <a:r>
                        <a:rPr lang="ru-RU" sz="1100" dirty="0">
                          <a:effectLst/>
                        </a:rPr>
                        <a:t>Низкий уровень  - 3 чел. </a:t>
                      </a:r>
                      <a:r>
                        <a:rPr lang="ru-RU" sz="1100" dirty="0" smtClean="0">
                          <a:effectLst/>
                        </a:rPr>
                        <a:t>(27%)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6770" algn="l"/>
                        </a:tabLst>
                      </a:pPr>
                      <a:r>
                        <a:rPr lang="ru-RU" sz="1100" dirty="0">
                          <a:effectLst/>
                        </a:rPr>
                        <a:t>Низкий уровень  - </a:t>
                      </a:r>
                      <a:r>
                        <a:rPr lang="ru-RU" sz="1100" dirty="0" smtClean="0">
                          <a:effectLst/>
                        </a:rPr>
                        <a:t>3 чел </a:t>
                      </a:r>
                      <a:r>
                        <a:rPr lang="ru-RU" sz="1100" baseline="0" dirty="0" smtClean="0">
                          <a:effectLst/>
                        </a:rPr>
                        <a:t> (18%)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Низкий уровень  - </a:t>
                      </a:r>
                      <a:r>
                        <a:rPr lang="ru-RU" sz="1000" dirty="0" smtClean="0">
                          <a:effectLst/>
                        </a:rPr>
                        <a:t>1 чел. (9 </a:t>
                      </a:r>
                      <a:r>
                        <a:rPr lang="ru-RU" sz="1000" dirty="0">
                          <a:effectLst/>
                        </a:rPr>
                        <a:t>%)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6770" algn="l"/>
                        </a:tabLst>
                      </a:pPr>
                      <a:r>
                        <a:rPr lang="ru-RU" sz="1100" dirty="0">
                          <a:effectLst/>
                        </a:rPr>
                        <a:t>Низкий уровень  - </a:t>
                      </a:r>
                      <a:r>
                        <a:rPr lang="ru-RU" sz="1100" dirty="0" smtClean="0">
                          <a:effectLst/>
                        </a:rPr>
                        <a:t>3 чел</a:t>
                      </a:r>
                      <a:r>
                        <a:rPr lang="ru-RU" sz="1100" baseline="0" dirty="0" smtClean="0">
                          <a:effectLst/>
                        </a:rPr>
                        <a:t> (18%)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</a:tr>
            </a:tbl>
          </a:graphicData>
        </a:graphic>
      </p:graphicFrame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7652403"/>
              </p:ext>
            </p:extLst>
          </p:nvPr>
        </p:nvGraphicFramePr>
        <p:xfrm>
          <a:off x="395536" y="692695"/>
          <a:ext cx="3888432" cy="48668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2790"/>
                <a:gridCol w="983202"/>
                <a:gridCol w="983202"/>
                <a:gridCol w="939238"/>
              </a:tblGrid>
              <a:tr h="1279440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Результаты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Теста дивергентного (творческого) мышления ( </a:t>
                      </a:r>
                      <a:r>
                        <a:rPr lang="ru-RU" sz="1100" dirty="0" err="1">
                          <a:effectLst/>
                        </a:rPr>
                        <a:t>Ф.Вильямс</a:t>
                      </a:r>
                      <a:r>
                        <a:rPr lang="ru-RU" sz="1100" dirty="0">
                          <a:effectLst/>
                        </a:rPr>
                        <a:t>)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Результаты</a:t>
                      </a:r>
                      <a:br>
                        <a:rPr lang="ru-RU" sz="1000" dirty="0">
                          <a:effectLst/>
                        </a:rPr>
                      </a:br>
                      <a:r>
                        <a:rPr lang="ru-RU" sz="1000" dirty="0">
                          <a:effectLst/>
                        </a:rPr>
                        <a:t>экспресс-диагностики </a:t>
                      </a:r>
                      <a:r>
                        <a:rPr lang="ru-RU" sz="1000" dirty="0" err="1">
                          <a:effectLst/>
                        </a:rPr>
                        <a:t>Н.Н..Павлова</a:t>
                      </a:r>
                      <a:r>
                        <a:rPr lang="ru-RU" sz="1000" dirty="0">
                          <a:effectLst/>
                        </a:rPr>
                        <a:t> – </a:t>
                      </a:r>
                      <a:r>
                        <a:rPr lang="ru-RU" sz="1000" dirty="0" err="1">
                          <a:effectLst/>
                        </a:rPr>
                        <a:t>Л.Г.Руденко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(креативное мышление)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595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н/г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к/г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н/г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к/г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</a:tr>
              <a:tr h="275958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Старшая группа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0383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6770" algn="l"/>
                        </a:tabLst>
                      </a:pPr>
                      <a:r>
                        <a:rPr lang="ru-RU" sz="1100">
                          <a:effectLst/>
                        </a:rPr>
                        <a:t>Высокий уровень – 0</a:t>
                      </a:r>
                      <a:endParaRPr lang="ru-RU" sz="100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6770" algn="l"/>
                        </a:tabLst>
                      </a:pPr>
                      <a:r>
                        <a:rPr lang="ru-RU" sz="1100" dirty="0">
                          <a:effectLst/>
                        </a:rPr>
                        <a:t>Высокий уровень –5 </a:t>
                      </a:r>
                      <a:r>
                        <a:rPr lang="ru-RU" sz="1100" dirty="0" smtClean="0">
                          <a:effectLst/>
                        </a:rPr>
                        <a:t>чел.(26</a:t>
                      </a:r>
                      <a:r>
                        <a:rPr lang="ru-RU" sz="1100" dirty="0">
                          <a:effectLst/>
                        </a:rPr>
                        <a:t>%)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6770" algn="l"/>
                        </a:tabLst>
                      </a:pPr>
                      <a:r>
                        <a:rPr lang="ru-RU" sz="1000">
                          <a:effectLst/>
                        </a:rPr>
                        <a:t>Высокий уровень  –  0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6770" algn="l"/>
                        </a:tabLst>
                      </a:pPr>
                      <a:r>
                        <a:rPr lang="ru-RU" sz="1100" dirty="0">
                          <a:effectLst/>
                        </a:rPr>
                        <a:t>Высокий уровень –7 чел (38%)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</a:tr>
              <a:tr h="110383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6770" algn="l"/>
                        </a:tabLst>
                      </a:pPr>
                      <a:r>
                        <a:rPr lang="ru-RU" sz="1100">
                          <a:effectLst/>
                        </a:rPr>
                        <a:t>Средний уровень – 6 чел. (55%)</a:t>
                      </a:r>
                      <a:endParaRPr lang="ru-RU" sz="100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6770" algn="l"/>
                        </a:tabLs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6770" algn="l"/>
                        </a:tabLst>
                      </a:pPr>
                      <a:r>
                        <a:rPr lang="ru-RU" sz="1100">
                          <a:effectLst/>
                        </a:rPr>
                        <a:t>Средний уровень –11 чел. (58%)</a:t>
                      </a:r>
                      <a:endParaRPr lang="ru-RU" sz="100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6770" algn="l"/>
                        </a:tabLs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6770" algn="l"/>
                        </a:tabLst>
                      </a:pPr>
                      <a:r>
                        <a:rPr lang="ru-RU" sz="1000">
                          <a:effectLst/>
                        </a:rPr>
                        <a:t>Средний уровень – 8 чел.(73%)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6770" algn="l"/>
                        </a:tabLst>
                      </a:pPr>
                      <a:r>
                        <a:rPr lang="ru-RU" sz="1100">
                          <a:effectLst/>
                        </a:rPr>
                        <a:t>Средний уровень –6 чел. (31%)</a:t>
                      </a:r>
                      <a:endParaRPr lang="ru-RU" sz="100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6770" algn="l"/>
                        </a:tabLs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</a:tr>
              <a:tr h="82787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6770" algn="l"/>
                        </a:tabLst>
                      </a:pPr>
                      <a:r>
                        <a:rPr lang="ru-RU" sz="1100">
                          <a:effectLst/>
                        </a:rPr>
                        <a:t>Низкий уровень  - 5 чел. (45%)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6770" algn="l"/>
                        </a:tabLst>
                      </a:pPr>
                      <a:r>
                        <a:rPr lang="ru-RU" sz="1100">
                          <a:effectLst/>
                        </a:rPr>
                        <a:t>Низкий уровень  -3 чел (16%)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Низкий уровень  - </a:t>
                      </a:r>
                      <a:r>
                        <a:rPr lang="ru-RU" sz="1000" dirty="0" smtClean="0">
                          <a:effectLst/>
                        </a:rPr>
                        <a:t>3 чел</a:t>
                      </a:r>
                      <a:r>
                        <a:rPr lang="ru-RU" sz="1000" dirty="0">
                          <a:effectLst/>
                        </a:rPr>
                        <a:t>. (27 %)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66770" algn="l"/>
                        </a:tabLst>
                      </a:pPr>
                      <a:r>
                        <a:rPr lang="ru-RU" sz="1100" dirty="0">
                          <a:effectLst/>
                        </a:rPr>
                        <a:t>Низкий уровень  -6 чел. (31%)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2345" marR="6234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6638173"/>
      </p:ext>
    </p:extLst>
  </p:cSld>
  <p:clrMapOvr>
    <a:masterClrMapping/>
  </p:clrMapOvr>
  <p:transition spd="slow">
    <p:cover dir="l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 1\Desktop\8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1439" cy="677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8596" y="0"/>
            <a:ext cx="850112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Достижения</a:t>
            </a:r>
          </a:p>
          <a:p>
            <a:pPr algn="ctr"/>
            <a:endParaRPr lang="ru-RU" sz="32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32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32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32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32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32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32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 descr="C:\Users\User\Desktop\Острова успеха 19г\Сайт Острова успеха\Острова успеха фото\Грамота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08" y="1719244"/>
            <a:ext cx="2088232" cy="300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1477200"/>
              </p:ext>
            </p:extLst>
          </p:nvPr>
        </p:nvGraphicFramePr>
        <p:xfrm>
          <a:off x="2483768" y="593601"/>
          <a:ext cx="1904220" cy="2520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Acrobat Document" r:id="rId5" imgW="5667172" imgH="8019870" progId="AcroExch.Document.DC">
                  <p:embed/>
                </p:oleObj>
              </mc:Choice>
              <mc:Fallback>
                <p:oleObj name="Acrobat Document" r:id="rId5" imgW="5667172" imgH="8019870" progId="AcroExch.Document.DC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3768" y="593601"/>
                        <a:ext cx="1904220" cy="25202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Рисунок 9" descr="C:\Users\User\Desktop\Острова успеха 19г\Сайт Острова успеха\Острова успеха фото\Публикация журнал Воспитатель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463486"/>
            <a:ext cx="1944216" cy="2591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" descr="G:\эмблема Белый медвежонок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552" y="214290"/>
            <a:ext cx="1143008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MihailovaTN\Desktop\элина ноябрь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286" y="652674"/>
            <a:ext cx="1800201" cy="2402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MihailovaTN\Desktop\артёМ ЯНВАРЬ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284058"/>
            <a:ext cx="1932935" cy="2449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MihailovaTN\Desktop\20210517_181959.jp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" r="1988"/>
          <a:stretch/>
        </p:blipFill>
        <p:spPr bwMode="auto">
          <a:xfrm>
            <a:off x="7043417" y="2924944"/>
            <a:ext cx="1850867" cy="25592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C:\Users\MihailovaTN\Desktop\fcdd66a94e91427c370a80a56329b820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000" y="3317580"/>
            <a:ext cx="1892247" cy="240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 1\Desktop\8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1439" cy="677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5720" y="0"/>
            <a:ext cx="8715436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За 2019-2021 учебные годы </a:t>
            </a:r>
            <a:r>
              <a:rPr lang="ru-RU" sz="3200" b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проведено </a:t>
            </a:r>
            <a:r>
              <a:rPr lang="ru-RU" sz="3200" b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 </a:t>
            </a:r>
            <a:r>
              <a:rPr lang="ru-RU" sz="32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погружений </a:t>
            </a:r>
          </a:p>
          <a:p>
            <a:pPr algn="ctr"/>
            <a:endParaRPr lang="ru-RU" sz="32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32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32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2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32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32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32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32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32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32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32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1" descr="G:\эмблема Белый медвежонок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285728"/>
            <a:ext cx="1143008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5343">
            <a:off x="285720" y="1643050"/>
            <a:ext cx="2714644" cy="19288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2" r="8563"/>
          <a:stretch/>
        </p:blipFill>
        <p:spPr>
          <a:xfrm>
            <a:off x="3143240" y="1214422"/>
            <a:ext cx="2786082" cy="19400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" t="11411" r="10327" b="9163"/>
          <a:stretch/>
        </p:blipFill>
        <p:spPr>
          <a:xfrm rot="241022">
            <a:off x="6184778" y="1527248"/>
            <a:ext cx="2887702" cy="21431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1" t="10193" r="22164" b="8722"/>
          <a:stretch/>
        </p:blipFill>
        <p:spPr>
          <a:xfrm rot="5400000">
            <a:off x="657592" y="3700070"/>
            <a:ext cx="1990328" cy="25911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 descr="C:\Users\User\Desktop\Острова успеха 19г\ФОтот Васякина\image-03-05-21-03-25-1.jpe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86116" y="3571876"/>
            <a:ext cx="2928958" cy="21859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C:\Users\User\Desktop\Острова успеха 19г\Сайт Острова успеха\Острова успеха фото\Фото острова успеха\20191126_102102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43702" y="3643314"/>
            <a:ext cx="2071702" cy="26050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 1\Desktop\8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960"/>
            <a:ext cx="9196572" cy="683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7158" y="357166"/>
            <a:ext cx="8501122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 деятельности инновационного проекта:</a:t>
            </a:r>
          </a:p>
          <a:p>
            <a:pPr algn="ctr"/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Font typeface="Wingdings" pitchFamily="2" charset="2"/>
              <a:buChar char="q"/>
            </a:pPr>
            <a:r>
              <a:rPr lang="ru-RU" sz="2000" dirty="0" smtClean="0"/>
              <a:t> Разработан сборник игр на развитие дивергентного мышления старших </a:t>
            </a:r>
            <a:r>
              <a:rPr lang="ru-RU" sz="2000" smtClean="0"/>
              <a:t>дошкольников.</a:t>
            </a:r>
            <a:endParaRPr lang="ru-RU" sz="2000" dirty="0" smtClean="0"/>
          </a:p>
          <a:p>
            <a:pPr algn="just">
              <a:buFont typeface="Wingdings" pitchFamily="2" charset="2"/>
              <a:buChar char="q"/>
            </a:pPr>
            <a:r>
              <a:rPr lang="ru-RU" sz="2000" dirty="0" smtClean="0"/>
              <a:t> Создана методическая копилка «Сборник погружений по «Островам успеха».</a:t>
            </a:r>
          </a:p>
          <a:p>
            <a:pPr algn="just">
              <a:buFont typeface="Wingdings" pitchFamily="2" charset="2"/>
              <a:buChar char="q"/>
            </a:pPr>
            <a:r>
              <a:rPr lang="ru-RU" sz="2000" dirty="0" smtClean="0"/>
              <a:t> Разработаны </a:t>
            </a:r>
            <a:r>
              <a:rPr lang="ru-RU" sz="2000" dirty="0" err="1" smtClean="0"/>
              <a:t>лэпбуки</a:t>
            </a:r>
            <a:r>
              <a:rPr lang="ru-RU" sz="2000" dirty="0" smtClean="0"/>
              <a:t>: «Растения ЯНАО», «В лучах Тазовского солнца», «Ларец ненецких сказок», «Красная книга ЯНАО», «Животные Севера», «Круговорот традиций коренных жителей», «</a:t>
            </a:r>
            <a:r>
              <a:rPr lang="ru-RU" sz="2000" dirty="0" err="1" smtClean="0"/>
              <a:t>Развивайка</a:t>
            </a:r>
            <a:r>
              <a:rPr lang="ru-RU" sz="2000" dirty="0" smtClean="0"/>
              <a:t>. Развитие межполушарных связей».</a:t>
            </a:r>
          </a:p>
          <a:p>
            <a:pPr algn="ctr"/>
            <a:endParaRPr lang="ru-RU" b="1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Picture 3" descr="C:\Users\Папа-Мама\Desktop\мишки\Рисунок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4857760"/>
            <a:ext cx="2500330" cy="185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3129786"/>
              </p:ext>
            </p:extLst>
          </p:nvPr>
        </p:nvGraphicFramePr>
        <p:xfrm>
          <a:off x="2133600" y="685800"/>
          <a:ext cx="60960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 1\Desktop\8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960"/>
            <a:ext cx="9196572" cy="683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Большое спасибо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11560" y="142852"/>
            <a:ext cx="8064896" cy="4857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9785451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 1\Desktop\8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1" y="78800"/>
            <a:ext cx="9121439" cy="677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7158" y="357166"/>
            <a:ext cx="8501122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Основания для инициации проекта</a:t>
            </a:r>
          </a:p>
          <a:p>
            <a:pPr algn="ctr"/>
            <a:endParaRPr lang="ru-RU" sz="12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Федеральный закон от 29.12.2012 №273-ФЗ «Об образовании в РФ»;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Федеральный государственный образовательный стандарт дошкольного образования;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Национальный проект «Образование»;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Федеральный проект «Успех каждого ребенка»;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Федеральный проект «Учитель будущего»;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Муниципальный проект «Острова успеха»</a:t>
            </a:r>
            <a:endParaRPr lang="ru-RU" sz="1200" dirty="0" smtClean="0"/>
          </a:p>
          <a:p>
            <a:pPr algn="ctr"/>
            <a:r>
              <a:rPr lang="ru-RU" sz="2000" dirty="0" smtClean="0"/>
              <a:t> </a:t>
            </a:r>
          </a:p>
          <a:p>
            <a:pPr algn="ctr"/>
            <a:r>
              <a:rPr lang="ru-RU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Полное название проекта</a:t>
            </a:r>
          </a:p>
          <a:p>
            <a:pPr algn="ctr"/>
            <a:r>
              <a:rPr lang="ru-RU" sz="2000" dirty="0" smtClean="0"/>
              <a:t>Внедрение модели «Острова успеха» для развития дивергентного мышления у детей старшего дошкольного возраста </a:t>
            </a:r>
          </a:p>
          <a:p>
            <a:pPr>
              <a:buFont typeface="Wingdings" pitchFamily="2" charset="2"/>
              <a:buChar char="Ø"/>
            </a:pPr>
            <a:endParaRPr lang="ru-RU" sz="2000" dirty="0" smtClean="0"/>
          </a:p>
          <a:p>
            <a:endParaRPr lang="ru-RU" sz="2000" dirty="0" smtClean="0"/>
          </a:p>
          <a:p>
            <a:pPr algn="just"/>
            <a:endParaRPr lang="ru-RU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ru-RU" sz="3200" b="1" dirty="0" smtClean="0"/>
          </a:p>
          <a:p>
            <a:pPr algn="just"/>
            <a:endParaRPr lang="ru-RU" sz="3200" b="1" dirty="0" smtClean="0"/>
          </a:p>
          <a:p>
            <a:pPr algn="just"/>
            <a:endParaRPr lang="ru-RU" sz="3200" b="1" dirty="0" smtClean="0"/>
          </a:p>
          <a:p>
            <a:pPr algn="just"/>
            <a:endParaRPr lang="ru-RU" sz="3200" b="1" dirty="0" smtClean="0"/>
          </a:p>
        </p:txBody>
      </p:sp>
      <p:pic>
        <p:nvPicPr>
          <p:cNvPr id="7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2330" y="5400675"/>
            <a:ext cx="1449388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 descr="G:\эмблема Белый медвежонок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3" y="142852"/>
            <a:ext cx="785818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 1\Desktop\8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00"/>
            <a:ext cx="9121439" cy="677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2844" y="428604"/>
            <a:ext cx="87154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Основная идея проекта </a:t>
            </a:r>
            <a:r>
              <a:rPr lang="ru-RU" sz="2800" dirty="0" smtClean="0"/>
              <a:t>– создание психолого-педагогических условий, обеспечивающих развития дивергентного мышления старших дошкольников в процессе познавательной деятельности.</a:t>
            </a:r>
          </a:p>
        </p:txBody>
      </p:sp>
      <p:pic>
        <p:nvPicPr>
          <p:cNvPr id="6" name="Рисунок 5" descr="F:\Поделки Цветы\5e3559a9-2635-4bf4-bd1b-490ac77e770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0" y="3357562"/>
            <a:ext cx="1500198" cy="1285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7" descr="C:\Users\Папа-Мама\Desktop\мишки\Рисунок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5072074"/>
            <a:ext cx="2587623" cy="15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14282" y="2714620"/>
            <a:ext cx="87868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Целевая аудитория </a:t>
            </a:r>
            <a:r>
              <a:rPr lang="ru-RU" sz="2800" dirty="0" smtClean="0"/>
              <a:t>– дети 5-7 лет, педагоги ДОУ, родители.</a:t>
            </a:r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 1\Desktop\8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00"/>
            <a:ext cx="9121439" cy="677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1538" y="357166"/>
            <a:ext cx="778674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проекта -</a:t>
            </a:r>
            <a:r>
              <a:rPr lang="ru-RU" sz="2000" dirty="0" smtClean="0"/>
              <a:t> развитие дивергентного мышления у детей старшего дошкольного возраста посредством погружения  зон «Острова успеха»</a:t>
            </a:r>
            <a:r>
              <a:rPr lang="ru-RU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pPr algn="just"/>
            <a:endParaRPr lang="ru-RU" sz="20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ru-RU" sz="20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ru-RU" sz="20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ru-RU" sz="20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ru-RU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357298"/>
            <a:ext cx="8858280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Задачи: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с</a:t>
            </a:r>
            <a:r>
              <a:rPr lang="ru-RU" sz="2000" dirty="0" smtClean="0"/>
              <a:t>оздание творческих групп педагогов по разработке архитектуры модели погружения в соответствии с 2 направлениями и наполнению их содержанием;</a:t>
            </a:r>
          </a:p>
          <a:p>
            <a:pPr>
              <a:buFontTx/>
              <a:buChar char="-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sz="2000" dirty="0" smtClean="0"/>
              <a:t> погружение детско-взрослого сообщества в совместную </a:t>
            </a:r>
            <a:r>
              <a:rPr lang="ru-RU" sz="2000" dirty="0" err="1" smtClean="0"/>
              <a:t>креативную</a:t>
            </a:r>
            <a:r>
              <a:rPr lang="ru-RU" sz="2000" dirty="0" smtClean="0"/>
              <a:t> игровую деятельность (реализация мини-проектов в соответствии с выбранным направлением);</a:t>
            </a:r>
          </a:p>
          <a:p>
            <a:pPr>
              <a:buFontTx/>
              <a:buChar char="-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о</a:t>
            </a:r>
            <a:r>
              <a:rPr lang="ru-RU" sz="2000" dirty="0" smtClean="0"/>
              <a:t>беспечение сопровождения проекта в информационно-коммуникационной сети «Интернет»:  сайт детского сада «Белый медвежонок», «</a:t>
            </a:r>
            <a:r>
              <a:rPr lang="ru-RU" sz="2000" dirty="0" err="1" smtClean="0"/>
              <a:t>Инстаграм</a:t>
            </a:r>
            <a:r>
              <a:rPr lang="ru-RU" sz="2000" dirty="0" smtClean="0"/>
              <a:t>»,</a:t>
            </a:r>
            <a:r>
              <a:rPr lang="ru-RU" sz="2000" dirty="0" err="1" smtClean="0"/>
              <a:t>WhatsApp</a:t>
            </a:r>
            <a:r>
              <a:rPr lang="ru-RU" sz="2000" dirty="0" smtClean="0"/>
              <a:t>, </a:t>
            </a:r>
            <a:r>
              <a:rPr lang="ru-RU" sz="2000" dirty="0" err="1" smtClean="0"/>
              <a:t>Viber</a:t>
            </a:r>
            <a:r>
              <a:rPr lang="ru-RU" sz="2000" dirty="0" smtClean="0"/>
              <a:t>, канал дет.сада </a:t>
            </a:r>
            <a:r>
              <a:rPr lang="en-US" sz="2000" dirty="0" smtClean="0"/>
              <a:t>YouTube</a:t>
            </a:r>
            <a:r>
              <a:rPr lang="ru-RU" sz="2000" dirty="0" smtClean="0"/>
              <a:t>.</a:t>
            </a:r>
            <a:endParaRPr lang="ru-RU" sz="20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-"/>
            </a:pPr>
            <a:endParaRPr lang="ru-RU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" name="Picture 1" descr="G:\эмблема Белый медвежонок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14290"/>
            <a:ext cx="100010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 1\Desktop\8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00"/>
            <a:ext cx="9121439" cy="677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2844" y="500042"/>
            <a:ext cx="90011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Образовательные модули</a:t>
            </a:r>
          </a:p>
          <a:p>
            <a:pPr algn="ctr"/>
            <a:endParaRPr lang="ru-RU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Остров «</a:t>
            </a:r>
            <a:r>
              <a:rPr lang="ru-RU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Эдейко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                                    Остров «Юный геолог»</a:t>
            </a:r>
          </a:p>
          <a:p>
            <a:pPr algn="just"/>
            <a:endParaRPr lang="ru-RU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проекта- </a:t>
            </a:r>
            <a:r>
              <a:rPr lang="ru-RU" sz="2000" dirty="0" smtClean="0"/>
              <a:t>развитие                   </a:t>
            </a:r>
            <a:r>
              <a:rPr lang="ru-RU" sz="2000" b="1" dirty="0" smtClean="0"/>
              <a:t>Цель проекта </a:t>
            </a:r>
            <a:r>
              <a:rPr lang="ru-RU" sz="2000" dirty="0" smtClean="0"/>
              <a:t>– развитие творческого</a:t>
            </a:r>
          </a:p>
          <a:p>
            <a:pPr algn="just"/>
            <a:r>
              <a:rPr lang="ru-RU" sz="2000" dirty="0" smtClean="0"/>
              <a:t>дивергентного мышления детей      воображения и </a:t>
            </a:r>
            <a:r>
              <a:rPr lang="ru-RU" sz="2000" dirty="0" err="1" smtClean="0"/>
              <a:t>креативного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мышле</a:t>
            </a:r>
            <a:r>
              <a:rPr lang="ru-RU" sz="2000" dirty="0" smtClean="0"/>
              <a:t>-</a:t>
            </a:r>
          </a:p>
          <a:p>
            <a:pPr algn="just"/>
            <a:r>
              <a:rPr lang="ru-RU" sz="2000" dirty="0" smtClean="0"/>
              <a:t>старшего дошкольного возраста      </a:t>
            </a:r>
            <a:r>
              <a:rPr lang="ru-RU" sz="2000" dirty="0" err="1" smtClean="0"/>
              <a:t>ния</a:t>
            </a:r>
            <a:r>
              <a:rPr lang="ru-RU" sz="2000" dirty="0" smtClean="0"/>
              <a:t> детей старшего дошкольного </a:t>
            </a:r>
          </a:p>
          <a:p>
            <a:pPr algn="just"/>
            <a:r>
              <a:rPr lang="ru-RU" sz="2000" dirty="0" smtClean="0"/>
              <a:t>на основе развития                              возраста путем погружения по </a:t>
            </a:r>
            <a:r>
              <a:rPr lang="ru-RU" sz="2000" dirty="0" err="1" smtClean="0"/>
              <a:t>направ</a:t>
            </a:r>
            <a:endParaRPr lang="ru-RU" sz="2000" dirty="0" smtClean="0"/>
          </a:p>
          <a:p>
            <a:pPr algn="just"/>
            <a:r>
              <a:rPr lang="ru-RU" sz="2000" dirty="0" smtClean="0"/>
              <a:t>экологического воспитания             -</a:t>
            </a:r>
            <a:r>
              <a:rPr lang="ru-RU" sz="2000" dirty="0" err="1" smtClean="0"/>
              <a:t>лению</a:t>
            </a:r>
            <a:r>
              <a:rPr lang="ru-RU" sz="2000" dirty="0" smtClean="0"/>
              <a:t> «человек-техника»</a:t>
            </a:r>
            <a:endParaRPr lang="ru-RU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000" dirty="0" smtClean="0"/>
              <a:t>путем погружения по </a:t>
            </a:r>
            <a:r>
              <a:rPr lang="ru-RU" sz="2000" dirty="0" err="1" smtClean="0"/>
              <a:t>направ</a:t>
            </a:r>
            <a:r>
              <a:rPr lang="ru-RU" sz="2000" dirty="0" smtClean="0"/>
              <a:t>-</a:t>
            </a:r>
          </a:p>
          <a:p>
            <a:pPr algn="just"/>
            <a:r>
              <a:rPr lang="ru-RU" sz="2000" dirty="0" err="1" smtClean="0"/>
              <a:t>лению</a:t>
            </a:r>
            <a:r>
              <a:rPr lang="ru-RU" sz="2000" dirty="0" smtClean="0"/>
              <a:t> «человек-природа»,</a:t>
            </a:r>
          </a:p>
          <a:p>
            <a:pPr algn="just"/>
            <a:r>
              <a:rPr lang="ru-RU" sz="2000" dirty="0" smtClean="0"/>
              <a:t>     «человек-человек»</a:t>
            </a:r>
          </a:p>
          <a:p>
            <a:pPr algn="just"/>
            <a:endParaRPr lang="ru-RU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rot="10800000" flipV="1">
            <a:off x="2786050" y="1000108"/>
            <a:ext cx="1085864" cy="571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5429256" y="1000108"/>
            <a:ext cx="928694" cy="571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rot="5400000">
            <a:off x="2393538" y="2107000"/>
            <a:ext cx="357190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rot="5400000">
            <a:off x="6358744" y="2070884"/>
            <a:ext cx="427834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1" descr="G:\эмблема Белый медвежонок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214290"/>
            <a:ext cx="1143008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https://c.pxhere.com/photos/47/e7/deer_fallow_fallow_deer_male_stag_buck_hart_standing-1003649.jpg!d"/>
          <p:cNvPicPr/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6140" t="10565" r="23027" b="5559"/>
          <a:stretch>
            <a:fillRect/>
          </a:stretch>
        </p:blipFill>
        <p:spPr bwMode="auto">
          <a:xfrm>
            <a:off x="714348" y="5214950"/>
            <a:ext cx="1571636" cy="143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C:\Users\Comp3\Desktop\лего.jpg"/>
          <p:cNvPicPr/>
          <p:nvPr/>
        </p:nvPicPr>
        <p:blipFill>
          <a:blip r:embed="rId5">
            <a:clrChange>
              <a:clrFrom>
                <a:srgbClr val="0E7212"/>
              </a:clrFrom>
              <a:clrTo>
                <a:srgbClr val="0E721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75" y="3714752"/>
            <a:ext cx="2505105" cy="1643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ver dir="l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 1\Desktop\8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1439" cy="677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user 1\Desktop\ОСТРОВА\Альбом 1\20200917_13395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" t="17507" r="5663" b="7279"/>
          <a:stretch/>
        </p:blipFill>
        <p:spPr bwMode="auto">
          <a:xfrm rot="21315866">
            <a:off x="582403" y="4072851"/>
            <a:ext cx="3571900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357158" y="214290"/>
            <a:ext cx="8429684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ОСТОРОВ «ЭДЕЙКО» 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(человек-природа, человек-человек)</a:t>
            </a:r>
          </a:p>
          <a:p>
            <a:pPr algn="just"/>
            <a:endParaRPr lang="ru-RU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Наполняемость: 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/>
              <a:t> конспекты НОД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/>
              <a:t> картотека ненецких, экологических игр, проблемных ситуаций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/>
              <a:t> ИКТ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/>
              <a:t> материал для экспериментирования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/>
              <a:t> карта ЯНАО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/>
              <a:t> </a:t>
            </a:r>
            <a:r>
              <a:rPr lang="ru-RU" dirty="0" err="1" smtClean="0"/>
              <a:t>лепбуки</a:t>
            </a:r>
            <a:endParaRPr lang="ru-RU" dirty="0" smtClean="0"/>
          </a:p>
          <a:p>
            <a:pPr algn="just">
              <a:buFont typeface="Arial" pitchFamily="34" charset="0"/>
              <a:buChar char="•"/>
            </a:pPr>
            <a:r>
              <a:rPr lang="ru-RU" dirty="0" smtClean="0"/>
              <a:t> муляжи: чум, сани, олени, фигуры </a:t>
            </a:r>
            <a:r>
              <a:rPr lang="ru-RU" dirty="0" err="1" smtClean="0"/>
              <a:t>ненецев</a:t>
            </a:r>
            <a:endParaRPr lang="ru-RU" dirty="0" smtClean="0"/>
          </a:p>
          <a:p>
            <a:pPr algn="just">
              <a:buFont typeface="Arial" pitchFamily="34" charset="0"/>
              <a:buChar char="•"/>
            </a:pPr>
            <a:r>
              <a:rPr lang="ru-RU" dirty="0" smtClean="0"/>
              <a:t> настольные и дидактические игры</a:t>
            </a:r>
          </a:p>
          <a:p>
            <a:pPr algn="just">
              <a:buFontTx/>
              <a:buChar char="-"/>
            </a:pPr>
            <a:endParaRPr lang="ru-RU" dirty="0" smtClean="0"/>
          </a:p>
          <a:p>
            <a:pPr algn="just"/>
            <a:endParaRPr lang="ru-RU" dirty="0"/>
          </a:p>
        </p:txBody>
      </p:sp>
      <p:pic>
        <p:nvPicPr>
          <p:cNvPr id="7" name="Рисунок 6" descr="https://c.pxhere.com/photos/47/e7/deer_fallow_fallow_deer_male_stag_buck_hart_standing-1003649.jpg!d"/>
          <p:cNvPicPr/>
          <p:nvPr/>
        </p:nvPicPr>
        <p:blipFill>
          <a:blip r:embed="rId4" cstate="print"/>
          <a:srcRect l="16140" t="10565" r="23027" b="5559"/>
          <a:stretch>
            <a:fillRect/>
          </a:stretch>
        </p:blipFill>
        <p:spPr bwMode="auto">
          <a:xfrm>
            <a:off x="7643834" y="1643050"/>
            <a:ext cx="1247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didaktor.ru/wp-content/uploads/2014/04/suf3.jpg"/>
          <p:cNvPicPr/>
          <p:nvPr/>
        </p:nvPicPr>
        <p:blipFill>
          <a:blip r:embed="rId5"/>
          <a:srcRect l="56079" t="25735" r="6348"/>
          <a:stretch>
            <a:fillRect/>
          </a:stretch>
        </p:blipFill>
        <p:spPr bwMode="auto">
          <a:xfrm>
            <a:off x="5214942" y="2357430"/>
            <a:ext cx="1657350" cy="1828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https://www.korely.ru/upload/medialibrary/c62/c62569908ee5ccbc4c679dd22438bd57.jpg"/>
          <p:cNvPicPr/>
          <p:nvPr/>
        </p:nvPicPr>
        <p:blipFill>
          <a:blip r:embed="rId6" cstate="print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2" t="30789" r="6577" b="15522"/>
          <a:stretch>
            <a:fillRect/>
          </a:stretch>
        </p:blipFill>
        <p:spPr bwMode="auto">
          <a:xfrm>
            <a:off x="6743700" y="3214686"/>
            <a:ext cx="240030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685800"/>
            <a:ext cx="4876800" cy="36576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 1\Desktop\8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572" y="22960"/>
            <a:ext cx="9196572" cy="683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3" r="8827" b="3018"/>
          <a:stretch/>
        </p:blipFill>
        <p:spPr>
          <a:xfrm>
            <a:off x="6858016" y="4500570"/>
            <a:ext cx="1928794" cy="19288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92" y="285728"/>
            <a:ext cx="1843715" cy="35349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357166"/>
            <a:ext cx="4129646" cy="20717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572000" y="3286124"/>
            <a:ext cx="38576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Остров  «</a:t>
            </a:r>
            <a:r>
              <a:rPr lang="ru-RU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Эдейко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»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6" t="3544" r="8262"/>
          <a:stretch/>
        </p:blipFill>
        <p:spPr>
          <a:xfrm>
            <a:off x="4429124" y="357166"/>
            <a:ext cx="2357454" cy="27146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2" descr="C:\Users\User\Desktop\ФОтот Васякина\image-03-05-21-03-48.jpeg"/>
          <p:cNvPicPr>
            <a:picLocks noChangeAspect="1" noChangeArrowheads="1"/>
          </p:cNvPicPr>
          <p:nvPr/>
        </p:nvPicPr>
        <p:blipFill>
          <a:blip r:embed="rId8"/>
          <a:srcRect l="22826" r="22826"/>
          <a:stretch>
            <a:fillRect/>
          </a:stretch>
        </p:blipFill>
        <p:spPr bwMode="auto">
          <a:xfrm>
            <a:off x="0" y="2571744"/>
            <a:ext cx="2714644" cy="2643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2" descr="C:\Users\User\Desktop\Фото Острова Васякина\img-20210113-wa0048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57488" y="3357562"/>
            <a:ext cx="2428892" cy="27860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06892258"/>
      </p:ext>
    </p:extLst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 1\Desktop\8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900"/>
            <a:ext cx="9196572" cy="683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 1\Desktop\ОСТРОВА\Альбом 1\20200917_1340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8" t="33412" r="5841"/>
          <a:stretch/>
        </p:blipFill>
        <p:spPr bwMode="auto">
          <a:xfrm rot="21337713">
            <a:off x="430055" y="3919338"/>
            <a:ext cx="3571900" cy="2049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extBox 5"/>
          <p:cNvSpPr txBox="1"/>
          <p:nvPr/>
        </p:nvSpPr>
        <p:spPr>
          <a:xfrm>
            <a:off x="1000100" y="5214950"/>
            <a:ext cx="2643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/>
              <a:t>Остров «Юный геолог»</a:t>
            </a:r>
          </a:p>
          <a:p>
            <a:pPr algn="ctr"/>
            <a:r>
              <a:rPr lang="ru-RU" sz="1300" b="1" dirty="0" smtClean="0"/>
              <a:t>«Я ПЕЛЯ-ИЛИБЕЙ    ТЕНЕВАНА</a:t>
            </a:r>
            <a:r>
              <a:rPr lang="ru-RU" sz="1400" b="1" dirty="0" smtClean="0"/>
              <a:t>»</a:t>
            </a:r>
            <a:endParaRPr lang="ru-RU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95536" y="26369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357158" y="0"/>
            <a:ext cx="857256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ОСТРОВ «ЮНЫЙ ГЕОЛОГ»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(человек-техника)</a:t>
            </a:r>
            <a:endParaRPr lang="ru-RU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Наполняемость: </a:t>
            </a:r>
          </a:p>
          <a:p>
            <a:r>
              <a:rPr lang="ru-RU" dirty="0" smtClean="0"/>
              <a:t>- Конструкторы </a:t>
            </a:r>
            <a:r>
              <a:rPr lang="en-US" dirty="0" smtClean="0"/>
              <a:t>LEGODUPLO</a:t>
            </a:r>
            <a:endParaRPr lang="ru-RU" dirty="0" smtClean="0"/>
          </a:p>
          <a:p>
            <a:r>
              <a:rPr lang="ru-RU" dirty="0" smtClean="0"/>
              <a:t>- конструктор </a:t>
            </a:r>
            <a:r>
              <a:rPr lang="en-US" dirty="0" smtClean="0"/>
              <a:t>MY ROBOT TIMA</a:t>
            </a:r>
            <a:endParaRPr lang="ru-RU" dirty="0" smtClean="0"/>
          </a:p>
          <a:p>
            <a:r>
              <a:rPr lang="ru-RU" dirty="0" smtClean="0"/>
              <a:t>- кирпичики </a:t>
            </a:r>
            <a:r>
              <a:rPr lang="en-US" dirty="0" smtClean="0"/>
              <a:t>DUPLO</a:t>
            </a:r>
            <a:endParaRPr lang="ru-RU" dirty="0" smtClean="0"/>
          </a:p>
          <a:p>
            <a:r>
              <a:rPr lang="ru-RU" dirty="0" smtClean="0"/>
              <a:t>- лото с животными </a:t>
            </a:r>
            <a:r>
              <a:rPr lang="en-US" dirty="0" smtClean="0"/>
              <a:t>DUPLO</a:t>
            </a:r>
            <a:endParaRPr lang="ru-RU" dirty="0" smtClean="0"/>
          </a:p>
          <a:p>
            <a:r>
              <a:rPr lang="ru-RU" dirty="0" smtClean="0"/>
              <a:t>- строительные машины </a:t>
            </a:r>
            <a:r>
              <a:rPr lang="en-US" dirty="0" smtClean="0"/>
              <a:t>LEGODUPLO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игрушки, герои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smtClean="0"/>
              <a:t>картотека проблемных ситуаций</a:t>
            </a:r>
          </a:p>
          <a:p>
            <a:pPr>
              <a:buFontTx/>
              <a:buChar char="-"/>
            </a:pPr>
            <a:r>
              <a:rPr lang="ru-RU" dirty="0" smtClean="0"/>
              <a:t> схемы</a:t>
            </a:r>
            <a:endParaRPr lang="ru-RU" dirty="0"/>
          </a:p>
        </p:txBody>
      </p:sp>
      <p:pic>
        <p:nvPicPr>
          <p:cNvPr id="19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0958" y="5400675"/>
            <a:ext cx="1449388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Users\Comp3\Desktop\робот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54" y="1500174"/>
            <a:ext cx="1428760" cy="1643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C:\Users\Comp3\Desktop\лего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4" y="2214554"/>
            <a:ext cx="2790825" cy="1857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1412180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 1\Desktop\8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572" y="22960"/>
            <a:ext cx="9196572" cy="683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2" r="8563"/>
          <a:stretch/>
        </p:blipFill>
        <p:spPr>
          <a:xfrm>
            <a:off x="251520" y="394555"/>
            <a:ext cx="3121261" cy="18685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4" r="21774"/>
          <a:stretch/>
        </p:blipFill>
        <p:spPr>
          <a:xfrm>
            <a:off x="3419872" y="116924"/>
            <a:ext cx="2557016" cy="24238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4" r="20228"/>
          <a:stretch/>
        </p:blipFill>
        <p:spPr>
          <a:xfrm>
            <a:off x="179512" y="2734469"/>
            <a:ext cx="3102709" cy="21348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 descr="C:\Users\MihailovaTN\Desktop\IMG-20210531-WA000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022" y="2780928"/>
            <a:ext cx="2835177" cy="1800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 descr="C:\Users\MihailovaTN\Desktop\IMG-20210531-WA000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94555"/>
            <a:ext cx="2880320" cy="1896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 descr="C:\Users\MihailovaTN\Desktop\IMG-20210531-WA0003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479753"/>
            <a:ext cx="1566540" cy="20919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 descr="C:\Users\MihailovaTN\Desktop\IMG-20210531-WA0005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676" y="2518292"/>
            <a:ext cx="1601812" cy="20628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982</TotalTime>
  <Words>2068</Words>
  <Application>Microsoft Office PowerPoint</Application>
  <PresentationFormat>Экран (4:3)</PresentationFormat>
  <Paragraphs>483</Paragraphs>
  <Slides>19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Базовая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 1</dc:creator>
  <cp:lastModifiedBy>user 1</cp:lastModifiedBy>
  <cp:revision>125</cp:revision>
  <dcterms:created xsi:type="dcterms:W3CDTF">2020-10-12T08:38:58Z</dcterms:created>
  <dcterms:modified xsi:type="dcterms:W3CDTF">2021-05-31T05:41:02Z</dcterms:modified>
</cp:coreProperties>
</file>