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61" r:id="rId6"/>
    <p:sldId id="275" r:id="rId7"/>
    <p:sldId id="277" r:id="rId8"/>
    <p:sldId id="259" r:id="rId9"/>
    <p:sldId id="260" r:id="rId10"/>
    <p:sldId id="263" r:id="rId11"/>
    <p:sldId id="267" r:id="rId12"/>
    <p:sldId id="278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00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3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8612343"/>
      </p:ext>
    </p:extLst>
  </p:cSld>
  <p:clrMapOvr>
    <a:masterClrMapping/>
  </p:clrMapOvr>
  <p:transition spd="slow">
    <p:cover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9481108"/>
      </p:ext>
    </p:extLst>
  </p:cSld>
  <p:clrMapOvr>
    <a:masterClrMapping/>
  </p:clrMapOvr>
  <p:transition spd="slow">
    <p:cover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4127813"/>
      </p:ext>
    </p:extLst>
  </p:cSld>
  <p:clrMapOvr>
    <a:masterClrMapping/>
  </p:clrMapOvr>
  <p:transition spd="slow">
    <p:cover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023354"/>
      </p:ext>
    </p:extLst>
  </p:cSld>
  <p:clrMapOvr>
    <a:masterClrMapping/>
  </p:clrMapOvr>
  <p:transition spd="slow">
    <p:cover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9954849"/>
      </p:ext>
    </p:extLst>
  </p:cSld>
  <p:clrMapOvr>
    <a:masterClrMapping/>
  </p:clrMapOvr>
  <p:transition spd="slow">
    <p:cover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6560820"/>
      </p:ext>
    </p:extLst>
  </p:cSld>
  <p:clrMapOvr>
    <a:masterClrMapping/>
  </p:clrMapOvr>
  <p:transition spd="slow">
    <p:cover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0636070"/>
      </p:ext>
    </p:extLst>
  </p:cSld>
  <p:clrMapOvr>
    <a:masterClrMapping/>
  </p:clrMapOvr>
  <p:transition spd="slow">
    <p:cover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8292798"/>
      </p:ext>
    </p:extLst>
  </p:cSld>
  <p:clrMapOvr>
    <a:masterClrMapping/>
  </p:clrMapOvr>
  <p:transition spd="slow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3086318"/>
      </p:ext>
    </p:extLst>
  </p:cSld>
  <p:clrMapOvr>
    <a:masterClrMapping/>
  </p:clrMapOvr>
  <p:transition spd="slow">
    <p:cover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6032062"/>
      </p:ext>
    </p:extLst>
  </p:cSld>
  <p:clrMapOvr>
    <a:masterClrMapping/>
  </p:clrMapOvr>
  <p:transition spd="slow">
    <p:cover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5803445"/>
      </p:ext>
    </p:extLst>
  </p:cSld>
  <p:clrMapOvr>
    <a:masterClrMapping/>
  </p:clrMapOvr>
  <p:transition spd="slow">
    <p:cover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3786412"/>
      </p:ext>
    </p:extLst>
  </p:cSld>
  <p:clrMapOvr>
    <a:masterClrMapping/>
  </p:clrMapOvr>
  <p:transition spd="slow">
    <p:cover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5446489"/>
      </p:ext>
    </p:extLst>
  </p:cSld>
  <p:clrMapOvr>
    <a:masterClrMapping/>
  </p:clrMapOvr>
  <p:transition spd="slow">
    <p:cover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8079185"/>
      </p:ext>
    </p:extLst>
  </p:cSld>
  <p:clrMapOvr>
    <a:masterClrMapping/>
  </p:clrMapOvr>
  <p:transition spd="slow">
    <p:cover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1858620"/>
      </p:ext>
    </p:extLst>
  </p:cSld>
  <p:clrMapOvr>
    <a:masterClrMapping/>
  </p:clrMapOvr>
  <p:transition spd="slow">
    <p:cover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7566871"/>
      </p:ext>
    </p:extLst>
  </p:cSld>
  <p:clrMapOvr>
    <a:masterClrMapping/>
  </p:clrMapOvr>
  <p:transition spd="slow">
    <p:cover dir="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3757545"/>
      </p:ext>
    </p:extLst>
  </p:cSld>
  <p:clrMapOvr>
    <a:masterClrMapping/>
  </p:clrMapOvr>
  <p:transition spd="slow">
    <p:cover dir="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386023"/>
      </p:ext>
    </p:extLst>
  </p:cSld>
  <p:clrMapOvr>
    <a:masterClrMapping/>
  </p:clrMapOvr>
  <p:transition spd="slow"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5199928"/>
      </p:ext>
    </p:extLst>
  </p:cSld>
  <p:clrMapOvr>
    <a:masterClrMapping/>
  </p:clrMapOvr>
  <p:transition spd="slow">
    <p:cover dir="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6086462"/>
      </p:ext>
    </p:extLst>
  </p:cSld>
  <p:clrMapOvr>
    <a:masterClrMapping/>
  </p:clrMapOvr>
  <p:transition spd="slow">
    <p:cover dir="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0296882"/>
      </p:ext>
    </p:extLst>
  </p:cSld>
  <p:clrMapOvr>
    <a:masterClrMapping/>
  </p:clrMapOvr>
  <p:transition spd="slow">
    <p:cover dir="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2812033"/>
      </p:ext>
    </p:extLst>
  </p:cSld>
  <p:clrMapOvr>
    <a:masterClrMapping/>
  </p:clrMapOvr>
  <p:transition spd="slow"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408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2504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cover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42853"/>
            <a:ext cx="9144000" cy="1000131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«БЕЛЫЙ МЕДВЕЖОНОК»</a:t>
            </a:r>
            <a:endParaRPr lang="ru-RU" sz="1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28596" y="1857364"/>
            <a:ext cx="8429684" cy="4714908"/>
          </a:xfrm>
        </p:spPr>
        <p:txBody>
          <a:bodyPr>
            <a:normAutofit lnSpcReduction="10000"/>
          </a:bodyPr>
          <a:lstStyle/>
          <a:p>
            <a:r>
              <a:rPr lang="ru-RU" sz="39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МАСТЕР-КЛАСС ДЛЯ ПЕДАГОГОВ</a:t>
            </a:r>
          </a:p>
          <a:p>
            <a:r>
              <a:rPr lang="ru-RU" sz="39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«С экономикой надо дружить»</a:t>
            </a:r>
          </a:p>
          <a:p>
            <a:pPr algn="l"/>
            <a:endParaRPr lang="ru-RU" dirty="0" smtClean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endParaRPr lang="ru-RU" dirty="0" smtClean="0">
              <a:solidFill>
                <a:schemeClr val="tx2"/>
              </a:solidFill>
              <a:latin typeface="Cambria" pitchFamily="18" charset="0"/>
            </a:endParaRPr>
          </a:p>
          <a:p>
            <a:pPr algn="r"/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Прохоренко Снежана Викторовна,  воспитатель</a:t>
            </a:r>
          </a:p>
          <a:p>
            <a:pPr algn="r"/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высшей квалификационной категории</a:t>
            </a:r>
          </a:p>
          <a:p>
            <a:endParaRPr lang="ru-RU" dirty="0" smtClean="0">
              <a:solidFill>
                <a:schemeClr val="tx2"/>
              </a:solidFill>
              <a:latin typeface="Cambria" pitchFamily="18" charset="0"/>
            </a:endParaRPr>
          </a:p>
          <a:p>
            <a:r>
              <a:rPr lang="ru-RU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</a:p>
          <a:p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2021 год</a:t>
            </a:r>
            <a:endParaRPr lang="ru-RU" sz="1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3" name="Picture 1" descr="G:\эмблема Белый медвежонок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642918"/>
            <a:ext cx="1071570" cy="1071546"/>
          </a:xfrm>
          <a:prstGeom prst="rect">
            <a:avLst/>
          </a:prstGeom>
          <a:noFill/>
        </p:spPr>
      </p:pic>
      <p:pic>
        <p:nvPicPr>
          <p:cNvPr id="6" name="Picture 4" descr="https://ds04.infourok.ru/uploads/ex/0872/0009a561-8edf3cdd/img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92050">
            <a:off x="104870" y="3992589"/>
            <a:ext cx="3497019" cy="2441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9753600" cy="73152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42910" y="357165"/>
            <a:ext cx="7772400" cy="92869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РЕФЛЕКСИЯ </a:t>
            </a:r>
            <a:endParaRPr lang="ru-RU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-214346" y="1571612"/>
            <a:ext cx="9501254" cy="500066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Интересно,                          Интересно, но                        Сегодня не-</a:t>
            </a:r>
          </a:p>
          <a:p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возьму с собой                  требует обсуждения                     интересно            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s://yt3.ggpht.com/a/AATXAJy9P9DNkM3UzpvtHnJ-VWKk-7K7fe1loQKIS68s=s900-c-k-c0xffffffff-no-rj-mo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16" y="3071810"/>
            <a:ext cx="2786082" cy="3000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MihailovaTN\Desktop\transparent-cloud-sky-blue-aqua-turquoise-5dcdc80475d922.8193042715737671724827.png"/>
          <p:cNvPicPr/>
          <p:nvPr/>
        </p:nvPicPr>
        <p:blipFill>
          <a:blip r:embed="rId4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-214346" y="3429000"/>
            <a:ext cx="2928926" cy="2928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MihailovaTN\Desktop\5a3a4de27fced4.21032862151377046652355359.png"/>
          <p:cNvPicPr/>
          <p:nvPr/>
        </p:nvPicPr>
        <p:blipFill>
          <a:blip r:embed="rId5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357554" y="3929066"/>
            <a:ext cx="3429024" cy="2571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Ð¸ÐºÐ¾Ð½ÐºÐ¸  whatsapp,"/>
          <p:cNvPicPr/>
          <p:nvPr/>
        </p:nvPicPr>
        <p:blipFill>
          <a:blip r:embed="rId6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143372" y="3929066"/>
            <a:ext cx="695325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Ð¸ÐºÐ¾Ð½ÐºÐ¸  whatsapp,"/>
          <p:cNvPicPr/>
          <p:nvPr/>
        </p:nvPicPr>
        <p:blipFill>
          <a:blip r:embed="rId6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786446" y="5286388"/>
            <a:ext cx="695325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Ð¸ÐºÐ¾Ð½ÐºÐ¸  whatsapp,"/>
          <p:cNvPicPr/>
          <p:nvPr/>
        </p:nvPicPr>
        <p:blipFill>
          <a:blip r:embed="rId6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68" y="5357826"/>
            <a:ext cx="695325" cy="704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Прямая со стрелкой 15"/>
          <p:cNvCxnSpPr/>
          <p:nvPr/>
        </p:nvCxnSpPr>
        <p:spPr>
          <a:xfrm rot="5400000">
            <a:off x="750067" y="2964653"/>
            <a:ext cx="929488" cy="794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 descr="Ð¸ÐºÐ¾Ð½ÐºÐ¸  whatsapp,"/>
          <p:cNvPicPr/>
          <p:nvPr/>
        </p:nvPicPr>
        <p:blipFill>
          <a:blip r:embed="rId6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380" y="4286256"/>
            <a:ext cx="695325" cy="704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Прямая со стрелкой 17"/>
          <p:cNvCxnSpPr/>
          <p:nvPr/>
        </p:nvCxnSpPr>
        <p:spPr>
          <a:xfrm rot="5400000">
            <a:off x="7679553" y="2964653"/>
            <a:ext cx="929488" cy="79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4607719" y="3321843"/>
            <a:ext cx="929488" cy="79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32497" y="857232"/>
            <a:ext cx="78790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СПАСИБО ЗА ВНИМАНИЕ!</a:t>
            </a:r>
            <a:endParaRPr lang="ru-RU" sz="5400" b="1" cap="all" dirty="0">
              <a:ln w="0"/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 descr="https://skorohod-nn.ru/wp-content/uploads/f/1/d/f1dcfcd36e8db83e5e9260a7245720f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8553" y="2143116"/>
            <a:ext cx="5143536" cy="36770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480"/>
            <a:ext cx="8875767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8" descr="https://kartinki-vernisazh.ru/_ph/24/1/555346068.jpg?161049949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5214950"/>
            <a:ext cx="1785950" cy="16430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85794"/>
            <a:ext cx="8472518" cy="485778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b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100" dirty="0" smtClean="0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Формирование экономического сознания приближает дошкольника к реальной жизни, побуждает экономическое мышление, дает знания о новых профессиях и умении рассказывать о них. Обогащает детский словарь, даёт возможность приобретать такие качества, как чувство собственного достоинства, умение честно соревноваться и не бояться проигрыша, стремление доводить начатое до конца. В процессе работы у детей возникает здоровый интерес к деньгам, они осознают правила их честного </a:t>
            </a:r>
            <a:r>
              <a:rPr lang="ru-RU" sz="3100" dirty="0" err="1" smtClean="0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зарабатывания</a:t>
            </a:r>
            <a:r>
              <a:rPr lang="ru-RU" sz="3100" dirty="0" smtClean="0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  <a:r>
              <a:rPr lang="ru-RU" sz="3100" dirty="0" smtClean="0">
                <a:solidFill>
                  <a:srgbClr val="0000FF"/>
                </a:solidFill>
                <a:latin typeface="+mn-lt"/>
                <a:ea typeface="Calibri" panose="020F0502020204030204" pitchFamily="34" charset="0"/>
              </a:rPr>
              <a:t/>
            </a:r>
            <a:br>
              <a:rPr lang="ru-RU" sz="3100" dirty="0" smtClean="0">
                <a:solidFill>
                  <a:srgbClr val="0000FF"/>
                </a:solidFill>
                <a:latin typeface="+mn-lt"/>
                <a:ea typeface="Calibri" panose="020F0502020204030204" pitchFamily="34" charset="0"/>
              </a:rPr>
            </a:br>
            <a:r>
              <a:rPr lang="ru-RU" sz="3100" dirty="0" smtClean="0">
                <a:solidFill>
                  <a:srgbClr val="0000FF"/>
                </a:solidFill>
                <a:latin typeface="+mn-lt"/>
                <a:ea typeface="Calibri" panose="020F0502020204030204" pitchFamily="34" charset="0"/>
              </a:rPr>
              <a:t/>
            </a:r>
            <a:br>
              <a:rPr lang="ru-RU" sz="3100" dirty="0" smtClean="0">
                <a:solidFill>
                  <a:srgbClr val="0000FF"/>
                </a:solidFill>
                <a:latin typeface="+mn-lt"/>
                <a:ea typeface="Calibri" panose="020F0502020204030204" pitchFamily="34" charset="0"/>
              </a:rPr>
            </a:br>
            <a:r>
              <a:rPr lang="ru-RU" sz="3100" dirty="0" smtClean="0">
                <a:solidFill>
                  <a:srgbClr val="0000FF"/>
                </a:solidFill>
                <a:latin typeface="+mn-lt"/>
                <a:ea typeface="Calibri" panose="020F0502020204030204" pitchFamily="34" charset="0"/>
              </a:rPr>
              <a:t/>
            </a:r>
            <a:br>
              <a:rPr lang="ru-RU" sz="3100" dirty="0" smtClean="0">
                <a:solidFill>
                  <a:srgbClr val="0000FF"/>
                </a:solidFill>
                <a:latin typeface="+mn-lt"/>
                <a:ea typeface="Calibri" panose="020F0502020204030204" pitchFamily="34" charset="0"/>
              </a:rPr>
            </a:br>
            <a:endParaRPr lang="ru-RU" sz="3100" b="1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6146" name="Picture 2" descr="https://r4.mt.ru/r13/photoC7A4/20239981123-0/jpg/bp.jp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4714860"/>
            <a:ext cx="1928826" cy="21431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472518" cy="4857784"/>
          </a:xfrm>
        </p:spPr>
        <p:txBody>
          <a:bodyPr>
            <a:normAutofit/>
          </a:bodyPr>
          <a:lstStyle/>
          <a:p>
            <a:pPr algn="just"/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b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100" dirty="0" smtClean="0">
                <a:solidFill>
                  <a:srgbClr val="0000FF"/>
                </a:solidFill>
                <a:latin typeface="+mn-lt"/>
                <a:ea typeface="Calibri" panose="020F0502020204030204" pitchFamily="34" charset="0"/>
              </a:rPr>
              <a:t/>
            </a:r>
            <a:br>
              <a:rPr lang="ru-RU" sz="3100" dirty="0" smtClean="0">
                <a:solidFill>
                  <a:srgbClr val="0000FF"/>
                </a:solidFill>
                <a:latin typeface="+mn-lt"/>
                <a:ea typeface="Calibri" panose="020F0502020204030204" pitchFamily="34" charset="0"/>
              </a:rPr>
            </a:br>
            <a:r>
              <a:rPr lang="ru-RU" sz="3100" dirty="0" smtClean="0">
                <a:solidFill>
                  <a:srgbClr val="0000FF"/>
                </a:solidFill>
                <a:latin typeface="+mn-lt"/>
                <a:ea typeface="Calibri" panose="020F0502020204030204" pitchFamily="34" charset="0"/>
              </a:rPr>
              <a:t/>
            </a:r>
            <a:br>
              <a:rPr lang="ru-RU" sz="3100" dirty="0" smtClean="0">
                <a:solidFill>
                  <a:srgbClr val="0000FF"/>
                </a:solidFill>
                <a:latin typeface="+mn-lt"/>
                <a:ea typeface="Calibri" panose="020F0502020204030204" pitchFamily="34" charset="0"/>
              </a:rPr>
            </a:br>
            <a:endParaRPr lang="ru-RU" sz="31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97" y="428604"/>
            <a:ext cx="89644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Цель: 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повышение компетентности педагогов в вопросах использования разнообразных методов и приёмов по ознакомлению детей старшего дошкольного возраста с основами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экономики.</a:t>
            </a:r>
          </a:p>
          <a:p>
            <a:pPr algn="just"/>
            <a:endParaRPr lang="ru-RU" sz="2400" dirty="0" smtClean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Задачи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 познакомить педагогов с основными методами и приёмами по ознакомлению детей старшего дошкольного возраста и их родителей с основами экономики;</a:t>
            </a:r>
            <a:br>
              <a:rPr lang="ru-RU" sz="240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 вызвать интерес к экономическому воспитанию дошкольников и желание педагогов применять его в практической деятельности; </a:t>
            </a:r>
            <a:br>
              <a:rPr lang="ru-RU" sz="240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 активизировать познавательную деятельность участников мастер-класса.</a:t>
            </a:r>
            <a:br>
              <a:rPr lang="ru-RU" sz="240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1154">
            <a:off x="3152005" y="5205642"/>
            <a:ext cx="3268618" cy="14457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538756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428736"/>
            <a:ext cx="8472518" cy="4214842"/>
          </a:xfrm>
        </p:spPr>
        <p:txBody>
          <a:bodyPr>
            <a:normAutofit fontScale="90000"/>
          </a:bodyPr>
          <a:lstStyle/>
          <a:p>
            <a:pPr algn="l"/>
            <a:r>
              <a:rPr lang="ru-RU" sz="2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Формы работы с детьми:</a:t>
            </a:r>
            <a:br>
              <a:rPr lang="ru-RU" sz="27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отгадывание загадок</a:t>
            </a:r>
            <a:br>
              <a:rPr lang="ru-RU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пальчиковая гимнастика</a:t>
            </a:r>
            <a:br>
              <a:rPr lang="ru-RU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игра-классификация, обучающая игра</a:t>
            </a:r>
            <a:br>
              <a:rPr lang="ru-RU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сюрпризные моменты</a:t>
            </a:r>
            <a:br>
              <a:rPr lang="ru-RU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развивающие и дидактические игры, игровые ситуации</a:t>
            </a:r>
            <a:br>
              <a:rPr lang="ru-RU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сюжетно-ролевые игры</a:t>
            </a:r>
            <a:br>
              <a:rPr lang="ru-RU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просмотр познавательных и развивающих </a:t>
            </a:r>
            <a:r>
              <a:rPr lang="ru-RU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мульфильмов</a:t>
            </a:r>
            <a:r>
              <a:rPr lang="ru-RU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исследования, эксперименты</a:t>
            </a:r>
            <a:br>
              <a:rPr lang="ru-RU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викторины, досуги, </a:t>
            </a:r>
            <a:r>
              <a:rPr lang="ru-RU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квесты</a:t>
            </a:r>
            <a:r>
              <a:rPr lang="ru-RU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беседы, обсуждения, объяснения, рассказы взрослого</a:t>
            </a:r>
            <a:br>
              <a:rPr lang="ru-RU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Формы работы с родителями:</a:t>
            </a:r>
            <a:r>
              <a:rPr lang="ru-RU" sz="2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папки-ширмы, папки-передвижки, </a:t>
            </a:r>
            <a:r>
              <a:rPr lang="ru-RU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лепбуки</a:t>
            </a:r>
            <a:r>
              <a:rPr lang="ru-RU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размещение информации в сети </a:t>
            </a:r>
            <a:r>
              <a:rPr lang="ru-RU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Инстаграм</a:t>
            </a:r>
            <a:r>
              <a:rPr lang="ru-RU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на официальном сайте детского </a:t>
            </a:r>
            <a:r>
              <a:rPr lang="ru-RU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сада</a:t>
            </a:r>
            <a:r>
              <a:rPr lang="ru-RU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дистанционная работа в групповом </a:t>
            </a:r>
            <a:r>
              <a:rPr lang="ru-RU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чате</a:t>
            </a:r>
            <a:r>
              <a:rPr lang="ru-RU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участие родителей в конкурсах, выставках, </a:t>
            </a:r>
            <a:r>
              <a:rPr lang="ru-RU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ярмарках, </a:t>
            </a:r>
            <a:r>
              <a:rPr lang="ru-RU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аукционах, викторинах экономического </a:t>
            </a:r>
            <a:r>
              <a:rPr lang="ru-RU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содержания</a:t>
            </a:r>
            <a:r>
              <a:rPr lang="ru-RU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b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100" dirty="0" smtClean="0">
                <a:solidFill>
                  <a:srgbClr val="0000FF"/>
                </a:solidFill>
                <a:latin typeface="+mn-lt"/>
                <a:ea typeface="Calibri" panose="020F0502020204030204" pitchFamily="34" charset="0"/>
              </a:rPr>
              <a:t/>
            </a:r>
            <a:br>
              <a:rPr lang="ru-RU" sz="3100" dirty="0" smtClean="0">
                <a:solidFill>
                  <a:srgbClr val="0000FF"/>
                </a:solidFill>
                <a:latin typeface="+mn-lt"/>
                <a:ea typeface="Calibri" panose="020F0502020204030204" pitchFamily="34" charset="0"/>
              </a:rPr>
            </a:br>
            <a:r>
              <a:rPr lang="ru-RU" sz="3100" dirty="0" smtClean="0">
                <a:solidFill>
                  <a:srgbClr val="0000FF"/>
                </a:solidFill>
                <a:latin typeface="+mn-lt"/>
                <a:ea typeface="Calibri" panose="020F0502020204030204" pitchFamily="34" charset="0"/>
              </a:rPr>
              <a:t/>
            </a:r>
            <a:br>
              <a:rPr lang="ru-RU" sz="3100" dirty="0" smtClean="0">
                <a:solidFill>
                  <a:srgbClr val="0000FF"/>
                </a:solidFill>
                <a:latin typeface="+mn-lt"/>
                <a:ea typeface="Calibri" panose="020F0502020204030204" pitchFamily="34" charset="0"/>
              </a:rPr>
            </a:br>
            <a:endParaRPr lang="ru-RU" sz="3100" b="1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44" y="4143380"/>
            <a:ext cx="2071702" cy="27146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74395840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АНАГРАММЫ </a:t>
            </a:r>
            <a:endParaRPr lang="ru-RU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sz="half" idx="1"/>
          </p:nvPr>
        </p:nvSpPr>
        <p:spPr>
          <a:xfrm>
            <a:off x="714348" y="1571612"/>
            <a:ext cx="4038600" cy="4525963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СИПЕНЯ</a:t>
            </a:r>
          </a:p>
          <a:p>
            <a:pPr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ЛАКМЕРА</a:t>
            </a:r>
          </a:p>
          <a:p>
            <a:pPr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РАПЛАТАЗ</a:t>
            </a:r>
          </a:p>
          <a:p>
            <a:pPr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ОВОДРОГ</a:t>
            </a:r>
          </a:p>
          <a:p>
            <a:pPr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КАНОЭКОМИ</a:t>
            </a:r>
          </a:p>
          <a:p>
            <a:pPr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КАБН</a:t>
            </a:r>
          </a:p>
          <a:p>
            <a:pPr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ГИНЬЕД</a:t>
            </a:r>
          </a:p>
          <a:p>
            <a:endParaRPr lang="ru-RU" sz="3600" b="1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714876" y="1571612"/>
            <a:ext cx="4038600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3600" b="1" dirty="0" smtClean="0">
                <a:solidFill>
                  <a:srgbClr val="0070C0"/>
                </a:solidFill>
                <a:latin typeface="Cambria" pitchFamily="18" charset="0"/>
              </a:rPr>
              <a:t>пенсия</a:t>
            </a:r>
          </a:p>
          <a:p>
            <a:pPr>
              <a:spcBef>
                <a:spcPts val="0"/>
              </a:spcBef>
            </a:pPr>
            <a:r>
              <a:rPr lang="ru-RU" sz="3600" b="1" dirty="0" smtClean="0">
                <a:solidFill>
                  <a:srgbClr val="0070C0"/>
                </a:solidFill>
                <a:latin typeface="Cambria" pitchFamily="18" charset="0"/>
              </a:rPr>
              <a:t>реклама</a:t>
            </a:r>
          </a:p>
          <a:p>
            <a:pPr>
              <a:spcBef>
                <a:spcPts val="0"/>
              </a:spcBef>
            </a:pPr>
            <a:r>
              <a:rPr lang="ru-RU" sz="3600" b="1" dirty="0" smtClean="0">
                <a:solidFill>
                  <a:srgbClr val="0070C0"/>
                </a:solidFill>
                <a:latin typeface="Cambria" pitchFamily="18" charset="0"/>
              </a:rPr>
              <a:t>зарплата</a:t>
            </a:r>
          </a:p>
          <a:p>
            <a:pPr>
              <a:spcBef>
                <a:spcPts val="0"/>
              </a:spcBef>
            </a:pPr>
            <a:r>
              <a:rPr lang="ru-RU" sz="3600" b="1" dirty="0" smtClean="0">
                <a:solidFill>
                  <a:srgbClr val="0070C0"/>
                </a:solidFill>
                <a:latin typeface="Cambria" pitchFamily="18" charset="0"/>
              </a:rPr>
              <a:t>договор</a:t>
            </a:r>
          </a:p>
          <a:p>
            <a:pPr>
              <a:spcBef>
                <a:spcPts val="0"/>
              </a:spcBef>
            </a:pPr>
            <a:r>
              <a:rPr lang="ru-RU" sz="3600" b="1" dirty="0" smtClean="0">
                <a:solidFill>
                  <a:srgbClr val="0070C0"/>
                </a:solidFill>
                <a:latin typeface="Cambria" pitchFamily="18" charset="0"/>
              </a:rPr>
              <a:t>экономика</a:t>
            </a:r>
          </a:p>
          <a:p>
            <a:pPr>
              <a:spcBef>
                <a:spcPts val="0"/>
              </a:spcBef>
            </a:pPr>
            <a:r>
              <a:rPr lang="ru-RU" sz="3600" b="1" dirty="0" smtClean="0">
                <a:solidFill>
                  <a:srgbClr val="0070C0"/>
                </a:solidFill>
                <a:latin typeface="Cambria" pitchFamily="18" charset="0"/>
              </a:rPr>
              <a:t>банк</a:t>
            </a:r>
          </a:p>
          <a:p>
            <a:pPr>
              <a:spcBef>
                <a:spcPts val="0"/>
              </a:spcBef>
            </a:pPr>
            <a:r>
              <a:rPr lang="ru-RU" sz="3600" b="1" dirty="0" smtClean="0">
                <a:solidFill>
                  <a:srgbClr val="0070C0"/>
                </a:solidFill>
                <a:latin typeface="Cambria" pitchFamily="18" charset="0"/>
              </a:rPr>
              <a:t>деньги 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7" name="Picture 6" descr="https://kurspresent.ru/assets/images/resources/249/happy-money-pa-500-clr-321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1000108"/>
            <a:ext cx="1714480" cy="21431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КРОССВОРД</a:t>
            </a:r>
            <a:endParaRPr lang="ru-RU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9" name="Содержимое 8" descr="hello_html_196d9c4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1214422"/>
            <a:ext cx="7715304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785786" y="2786058"/>
            <a:ext cx="7500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Cambria" pitchFamily="18" charset="0"/>
              </a:rPr>
              <a:t>С    О    Б    С   Т    В   Е    Н   Н   О    С    Т    Ь</a:t>
            </a:r>
            <a:endParaRPr lang="ru-RU" sz="3200" b="1" dirty="0">
              <a:latin typeface="Cambr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57290" y="1643050"/>
            <a:ext cx="50006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Cambria" pitchFamily="18" charset="0"/>
              </a:rPr>
              <a:t>Э</a:t>
            </a:r>
          </a:p>
          <a:p>
            <a:pPr algn="ctr"/>
            <a:r>
              <a:rPr lang="ru-RU" sz="3600" b="1" dirty="0" smtClean="0">
                <a:latin typeface="Cambria" pitchFamily="18" charset="0"/>
              </a:rPr>
              <a:t>К</a:t>
            </a:r>
          </a:p>
          <a:p>
            <a:pPr algn="ctr"/>
            <a:endParaRPr lang="ru-RU" sz="3600" b="1" dirty="0" smtClean="0">
              <a:latin typeface="Cambria" pitchFamily="18" charset="0"/>
            </a:endParaRPr>
          </a:p>
          <a:p>
            <a:pPr algn="ctr"/>
            <a:r>
              <a:rPr lang="ru-RU" sz="3600" b="1" dirty="0" smtClean="0">
                <a:latin typeface="Cambria" pitchFamily="18" charset="0"/>
              </a:rPr>
              <a:t>Н</a:t>
            </a:r>
          </a:p>
          <a:p>
            <a:pPr algn="ctr"/>
            <a:r>
              <a:rPr lang="ru-RU" sz="3600" b="1" dirty="0" smtClean="0">
                <a:latin typeface="Cambria" pitchFamily="18" charset="0"/>
              </a:rPr>
              <a:t>О</a:t>
            </a:r>
          </a:p>
          <a:p>
            <a:pPr algn="ctr"/>
            <a:r>
              <a:rPr lang="ru-RU" sz="3600" b="1" dirty="0" smtClean="0">
                <a:latin typeface="Cambria" pitchFamily="18" charset="0"/>
              </a:rPr>
              <a:t>МИК</a:t>
            </a:r>
          </a:p>
          <a:p>
            <a:pPr algn="ctr"/>
            <a:r>
              <a:rPr lang="ru-RU" sz="3600" b="1" dirty="0" smtClean="0">
                <a:latin typeface="Cambria" pitchFamily="18" charset="0"/>
              </a:rPr>
              <a:t>А</a:t>
            </a:r>
            <a:endParaRPr lang="ru-RU" sz="3600" b="1" dirty="0">
              <a:latin typeface="Cambr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00298" y="3286124"/>
            <a:ext cx="5715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Cambria" pitchFamily="18" charset="0"/>
              </a:rPr>
              <a:t>Д</a:t>
            </a:r>
          </a:p>
          <a:p>
            <a:pPr algn="ctr"/>
            <a:r>
              <a:rPr lang="ru-RU" sz="3600" b="1" dirty="0" smtClean="0">
                <a:latin typeface="Cambria" pitchFamily="18" charset="0"/>
              </a:rPr>
              <a:t>Е</a:t>
            </a:r>
          </a:p>
          <a:p>
            <a:pPr algn="ctr"/>
            <a:r>
              <a:rPr lang="ru-RU" sz="3600" b="1" dirty="0" smtClean="0">
                <a:latin typeface="Cambria" pitchFamily="18" charset="0"/>
              </a:rPr>
              <a:t>Л</a:t>
            </a:r>
          </a:p>
          <a:p>
            <a:pPr algn="ctr"/>
            <a:r>
              <a:rPr lang="ru-RU" sz="3600" b="1" dirty="0" smtClean="0">
                <a:latin typeface="Cambria" pitchFamily="18" charset="0"/>
              </a:rPr>
              <a:t>К</a:t>
            </a:r>
          </a:p>
          <a:p>
            <a:pPr algn="ctr"/>
            <a:r>
              <a:rPr lang="ru-RU" sz="3600" b="1" dirty="0" smtClean="0">
                <a:latin typeface="Cambria" pitchFamily="18" charset="0"/>
              </a:rPr>
              <a:t>А</a:t>
            </a:r>
            <a:endParaRPr lang="ru-RU" sz="3600" b="1" dirty="0">
              <a:latin typeface="Cambr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86182" y="1714488"/>
            <a:ext cx="4286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Cambria" pitchFamily="18" charset="0"/>
              </a:rPr>
              <a:t>Т</a:t>
            </a:r>
          </a:p>
          <a:p>
            <a:pPr algn="ctr"/>
            <a:r>
              <a:rPr lang="ru-RU" sz="3600" b="1" dirty="0" smtClean="0">
                <a:latin typeface="Cambria" pitchFamily="18" charset="0"/>
              </a:rPr>
              <a:t>О</a:t>
            </a:r>
          </a:p>
          <a:p>
            <a:pPr algn="ctr"/>
            <a:endParaRPr lang="ru-RU" sz="3600" b="1" dirty="0" smtClean="0">
              <a:latin typeface="Cambria" pitchFamily="18" charset="0"/>
            </a:endParaRPr>
          </a:p>
          <a:p>
            <a:pPr algn="ctr"/>
            <a:r>
              <a:rPr lang="ru-RU" sz="3600" b="1" dirty="0" smtClean="0">
                <a:latin typeface="Cambria" pitchFamily="18" charset="0"/>
              </a:rPr>
              <a:t>А</a:t>
            </a:r>
          </a:p>
          <a:p>
            <a:pPr algn="ctr"/>
            <a:r>
              <a:rPr lang="ru-RU" sz="3600" b="1" dirty="0" smtClean="0">
                <a:latin typeface="Cambria" pitchFamily="18" charset="0"/>
              </a:rPr>
              <a:t>Р</a:t>
            </a:r>
            <a:endParaRPr lang="ru-RU" sz="3600" b="1" dirty="0">
              <a:latin typeface="Cambr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57752" y="1714488"/>
            <a:ext cx="5000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Cambria" pitchFamily="18" charset="0"/>
              </a:rPr>
              <a:t>Д</a:t>
            </a:r>
          </a:p>
          <a:p>
            <a:r>
              <a:rPr lang="ru-RU" sz="3600" b="1" dirty="0" smtClean="0">
                <a:latin typeface="Cambria" pitchFamily="18" charset="0"/>
              </a:rPr>
              <a:t>Е</a:t>
            </a:r>
          </a:p>
          <a:p>
            <a:endParaRPr lang="ru-RU" sz="3600" b="1" dirty="0" smtClean="0">
              <a:latin typeface="Cambria" pitchFamily="18" charset="0"/>
            </a:endParaRPr>
          </a:p>
          <a:p>
            <a:r>
              <a:rPr lang="ru-RU" sz="3600" b="1" dirty="0" smtClean="0">
                <a:latin typeface="Cambria" pitchFamily="18" charset="0"/>
              </a:rPr>
              <a:t>Ь</a:t>
            </a:r>
          </a:p>
          <a:p>
            <a:r>
              <a:rPr lang="ru-RU" sz="3600" b="1" dirty="0" smtClean="0">
                <a:latin typeface="Cambria" pitchFamily="18" charset="0"/>
              </a:rPr>
              <a:t>Г</a:t>
            </a:r>
          </a:p>
          <a:p>
            <a:r>
              <a:rPr lang="ru-RU" sz="3600" b="1" dirty="0" smtClean="0">
                <a:latin typeface="Cambria" pitchFamily="18" charset="0"/>
              </a:rPr>
              <a:t>И</a:t>
            </a:r>
            <a:endParaRPr lang="ru-RU" sz="3600" b="1" dirty="0">
              <a:latin typeface="Cambr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72198" y="1643050"/>
            <a:ext cx="500066" cy="4595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Cambria" pitchFamily="18" charset="0"/>
              </a:rPr>
              <a:t>П</a:t>
            </a:r>
          </a:p>
          <a:p>
            <a:pPr algn="ctr"/>
            <a:r>
              <a:rPr lang="ru-RU" sz="3600" b="1" dirty="0" smtClean="0">
                <a:latin typeface="Cambria" pitchFamily="18" charset="0"/>
              </a:rPr>
              <a:t>Р</a:t>
            </a:r>
          </a:p>
          <a:p>
            <a:pPr algn="ctr"/>
            <a:endParaRPr lang="ru-RU" sz="3600" b="1" dirty="0" smtClean="0">
              <a:latin typeface="Cambria" pitchFamily="18" charset="0"/>
            </a:endParaRPr>
          </a:p>
          <a:p>
            <a:pPr algn="ctr"/>
            <a:r>
              <a:rPr lang="ru-RU" sz="3600" b="1" dirty="0" smtClean="0">
                <a:latin typeface="Cambria" pitchFamily="18" charset="0"/>
              </a:rPr>
              <a:t>Д</a:t>
            </a:r>
          </a:p>
          <a:p>
            <a:pPr algn="ctr"/>
            <a:r>
              <a:rPr lang="ru-RU" sz="3600" b="1" dirty="0" smtClean="0">
                <a:latin typeface="Cambria" pitchFamily="18" charset="0"/>
              </a:rPr>
              <a:t>А</a:t>
            </a:r>
          </a:p>
          <a:p>
            <a:pPr algn="ctr"/>
            <a:r>
              <a:rPr lang="ru-RU" sz="3600" b="1" dirty="0" smtClean="0">
                <a:latin typeface="Cambria" pitchFamily="18" charset="0"/>
              </a:rPr>
              <a:t>В</a:t>
            </a:r>
          </a:p>
          <a:p>
            <a:pPr algn="ctr"/>
            <a:r>
              <a:rPr lang="ru-RU" sz="3600" b="1" dirty="0" smtClean="0">
                <a:latin typeface="Cambria" pitchFamily="18" charset="0"/>
              </a:rPr>
              <a:t>Е</a:t>
            </a:r>
          </a:p>
          <a:p>
            <a:pPr algn="ctr"/>
            <a:r>
              <a:rPr lang="ru-RU" sz="3600" b="1" dirty="0" smtClean="0">
                <a:latin typeface="Cambria" pitchFamily="18" charset="0"/>
              </a:rPr>
              <a:t>Ц</a:t>
            </a:r>
            <a:endParaRPr lang="ru-RU" sz="3600" b="1" dirty="0">
              <a:latin typeface="Cambr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15206" y="1142984"/>
            <a:ext cx="5000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Cambria" pitchFamily="18" charset="0"/>
              </a:rPr>
              <a:t>Б</a:t>
            </a:r>
          </a:p>
          <a:p>
            <a:pPr algn="ctr"/>
            <a:r>
              <a:rPr lang="ru-RU" sz="3600" b="1" dirty="0" smtClean="0">
                <a:latin typeface="Cambria" pitchFamily="18" charset="0"/>
              </a:rPr>
              <a:t>А</a:t>
            </a:r>
          </a:p>
          <a:p>
            <a:pPr algn="ctr"/>
            <a:r>
              <a:rPr lang="ru-RU" sz="3600" b="1" dirty="0" smtClean="0">
                <a:latin typeface="Cambria" pitchFamily="18" charset="0"/>
              </a:rPr>
              <a:t>Р</a:t>
            </a:r>
          </a:p>
          <a:p>
            <a:pPr algn="ctr"/>
            <a:endParaRPr lang="ru-RU" sz="3600" b="1" dirty="0" smtClean="0">
              <a:latin typeface="Cambria" pitchFamily="18" charset="0"/>
            </a:endParaRPr>
          </a:p>
          <a:p>
            <a:pPr algn="ctr"/>
            <a:r>
              <a:rPr lang="ru-RU" sz="3600" b="1" dirty="0" smtClean="0">
                <a:latin typeface="Cambria" pitchFamily="18" charset="0"/>
              </a:rPr>
              <a:t>Е</a:t>
            </a:r>
          </a:p>
          <a:p>
            <a:pPr algn="ctr"/>
            <a:r>
              <a:rPr lang="ru-RU" sz="3600" b="1" dirty="0" smtClean="0">
                <a:latin typeface="Cambria" pitchFamily="18" charset="0"/>
              </a:rPr>
              <a:t>Р</a:t>
            </a:r>
            <a:endParaRPr lang="ru-RU" sz="3600" b="1" dirty="0">
              <a:latin typeface="Cambria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68" y="4497803"/>
            <a:ext cx="2360197" cy="2360197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ИГРА «ГРУША И ЯБЛОКО»</a:t>
            </a:r>
            <a:endParaRPr lang="ru-RU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8" name="Рисунок 7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000108"/>
            <a:ext cx="4429188" cy="4770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9XLBeeuwtpnHA2bXCW_nsbjYkkOSXOCVrDHCO5oNVaIztCzJ55c9Q-XeEDj2XASnhS2jThq1_d4uW3fwAJCUW7UHwWgOkfZsE5Jjt5yq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071678"/>
            <a:ext cx="3929058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4414" cy="1928802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357290" y="5072074"/>
            <a:ext cx="6715172" cy="1569660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Чистое сердце в дорогу готовь, древняя мудрость сгодится и вновь. Не покупаются, не покупаются —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ambria" pitchFamily="18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Times New Roman" pitchFamily="18" charset="0"/>
              </a:rPr>
              <a:t>доброе имя, талант и любовь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</a:rPr>
              <a:t> </a:t>
            </a:r>
          </a:p>
        </p:txBody>
      </p:sp>
      <p:pic>
        <p:nvPicPr>
          <p:cNvPr id="7" name="Рисунок 6" descr="scale_1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500042"/>
            <a:ext cx="7572428" cy="44380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582" y="5352231"/>
            <a:ext cx="1420418" cy="15057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82" y="5504631"/>
            <a:ext cx="1420418" cy="1505769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157</Words>
  <Application>Microsoft Office PowerPoint</Application>
  <PresentationFormat>Экран (4:3)</PresentationFormat>
  <Paragraphs>77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Тема Office</vt:lpstr>
      <vt:lpstr>1_Тема Office</vt:lpstr>
      <vt:lpstr>2_Тема Office</vt:lpstr>
      <vt:lpstr>МУНИЦИПАЛЬНОЕ БЮДЖЕТНОЕ ДОШКОЛЬНОЕ ОБРАЗОВАТЕЛЬНОЕ УЧРЕЖДЕНИЕ ДЕТСКИЙ САД «БЕЛЫЙ МЕДВЕЖОНОК»</vt:lpstr>
      <vt:lpstr>Слайд 2</vt:lpstr>
      <vt:lpstr>   Формирование экономического сознания приближает дошкольника к реальной жизни, побуждает экономическое мышление, дает знания о новых профессиях и умении рассказывать о них. Обогащает детский словарь, даёт возможность приобретать такие качества, как чувство собственного достоинства, умение честно соревноваться и не бояться проигрыша, стремление доводить начатое до конца. В процессе работы у детей возникает здоровый интерес к деньгам, они осознают правила их честного зарабатывания.    </vt:lpstr>
      <vt:lpstr>     </vt:lpstr>
      <vt:lpstr>      Формы работы с детьми:  - отгадывание загадок - пальчиковая гимнастика - игра-классификация, обучающая игра - сюрпризные моменты - развивающие и дидактические игры, игровые ситуации - сюжетно-ролевые игры - просмотр познавательных и развивающих мульфильмов - исследования, эксперименты - викторины, досуги, квесты - беседы, обсуждения, объяснения, рассказы взрослого Формы работы с родителями: - папки-ширмы, папки-передвижки, лепбуки - размещение информации в сети Инстаграм, на официальном сайте детского сада - дистанционная работа в групповом чате - участие родителей в конкурсах, выставках, ярмарках, аукционах, викторинах экономического содержания       </vt:lpstr>
      <vt:lpstr> АНАГРАММЫ </vt:lpstr>
      <vt:lpstr>КРОССВОРД</vt:lpstr>
      <vt:lpstr>ИГРА «ГРУША И ЯБЛОКО»</vt:lpstr>
      <vt:lpstr>Слайд 9</vt:lpstr>
      <vt:lpstr>РЕФЛЕКСИЯ 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№ 7 «СКАЗОЧНАЯ ПОЛЯНКА» ОБЩЕРАЗВИВАЮЩЕГО ВИДА ГОРОДА ЗАРИНСКА</dc:title>
  <dc:creator>ПАПА МАМА</dc:creator>
  <cp:lastModifiedBy>User</cp:lastModifiedBy>
  <cp:revision>62</cp:revision>
  <dcterms:modified xsi:type="dcterms:W3CDTF">2021-03-22T18:44:52Z</dcterms:modified>
</cp:coreProperties>
</file>